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4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5" r:id="rId9"/>
    <p:sldId id="267" r:id="rId10"/>
    <p:sldId id="268" r:id="rId11"/>
    <p:sldId id="269" r:id="rId12"/>
    <p:sldId id="270" r:id="rId13"/>
    <p:sldId id="271" r:id="rId14"/>
    <p:sldId id="272" r:id="rId15"/>
    <p:sldId id="275" r:id="rId16"/>
    <p:sldId id="273" r:id="rId17"/>
    <p:sldId id="279" r:id="rId18"/>
    <p:sldId id="274" r:id="rId19"/>
    <p:sldId id="286" r:id="rId20"/>
    <p:sldId id="277" r:id="rId21"/>
    <p:sldId id="278" r:id="rId22"/>
    <p:sldId id="290" r:id="rId23"/>
    <p:sldId id="276" r:id="rId24"/>
    <p:sldId id="280" r:id="rId25"/>
    <p:sldId id="281" r:id="rId26"/>
    <p:sldId id="282" r:id="rId27"/>
    <p:sldId id="291" r:id="rId28"/>
    <p:sldId id="284" r:id="rId29"/>
    <p:sldId id="283" r:id="rId30"/>
    <p:sldId id="285" r:id="rId31"/>
    <p:sldId id="288" r:id="rId32"/>
    <p:sldId id="289" r:id="rId33"/>
    <p:sldId id="287" r:id="rId34"/>
    <p:sldId id="292" r:id="rId35"/>
    <p:sldId id="295" r:id="rId36"/>
    <p:sldId id="294" r:id="rId37"/>
    <p:sldId id="293" r:id="rId38"/>
    <p:sldId id="299" r:id="rId39"/>
    <p:sldId id="297" r:id="rId40"/>
    <p:sldId id="298" r:id="rId41"/>
    <p:sldId id="296" r:id="rId42"/>
    <p:sldId id="303" r:id="rId43"/>
    <p:sldId id="301" r:id="rId44"/>
    <p:sldId id="302" r:id="rId45"/>
    <p:sldId id="304" r:id="rId4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0965" autoAdjust="0"/>
  </p:normalViewPr>
  <p:slideViewPr>
    <p:cSldViewPr>
      <p:cViewPr>
        <p:scale>
          <a:sx n="100" d="100"/>
          <a:sy n="100" d="100"/>
        </p:scale>
        <p:origin x="-288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D896B4-F6B4-4CC5-A389-9262C2AB6198}" type="datetimeFigureOut">
              <a:rPr lang="en-CA" smtClean="0"/>
              <a:t>28/09/2011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3DE497-47B6-48D1-BD44-AD21F992B2C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705932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CA" smtClean="0"/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E74BF67-1E9C-4E81-AEDA-F52DABAEBAAC}" type="slidenum">
              <a:rPr lang="en-CA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en-CA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CA" smtClean="0"/>
          </a:p>
        </p:txBody>
      </p:sp>
      <p:sp>
        <p:nvSpPr>
          <p:cNvPr id="3379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7107376-45DC-4EFC-A6AE-F779811891A7}" type="slidenum">
              <a:rPr lang="en-CA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en-CA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CA" smtClean="0"/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1161AF3-8B37-4C7B-BD3E-70C56F3D472E}" type="slidenum">
              <a:rPr lang="en-CA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en-CA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CA" smtClean="0"/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CAE85DC-03CA-44DD-A05A-3EA982EDCEE8}" type="slidenum">
              <a:rPr lang="en-CA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en-CA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CA" smtClean="0"/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1C10E08-C7E8-4C48-9EB0-90BAA0B3FB03}" type="slidenum">
              <a:rPr lang="en-CA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en-CA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CA" smtClean="0"/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1C10E08-C7E8-4C48-9EB0-90BAA0B3FB03}" type="slidenum">
              <a:rPr lang="en-CA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en-CA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CA" smtClean="0"/>
          </a:p>
        </p:txBody>
      </p:sp>
      <p:sp>
        <p:nvSpPr>
          <p:cNvPr id="5325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3FEA3FC-B629-4A83-A27E-6F77C4547725}" type="slidenum">
              <a:rPr lang="en-CA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43</a:t>
            </a:fld>
            <a:endParaRPr lang="en-CA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CA" smtClean="0"/>
          </a:p>
        </p:txBody>
      </p:sp>
      <p:sp>
        <p:nvSpPr>
          <p:cNvPr id="5427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B7FA951-F93A-431E-BF62-A8F0C4DAA5FA}" type="slidenum">
              <a:rPr lang="en-CA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44</a:t>
            </a:fld>
            <a:endParaRPr lang="en-CA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CA" smtClean="0"/>
          </a:p>
        </p:txBody>
      </p:sp>
      <p:sp>
        <p:nvSpPr>
          <p:cNvPr id="5427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B7FA951-F93A-431E-BF62-A8F0C4DAA5FA}" type="slidenum">
              <a:rPr lang="en-CA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45</a:t>
            </a:fld>
            <a:endParaRPr lang="en-C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CF2E0-CCC4-4E1E-9902-C3C36AB3FDA4}" type="datetimeFigureOut">
              <a:rPr lang="en-US" smtClean="0"/>
              <a:t>9/28/2011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2FDE4-A7DD-41A7-A0A6-9B649FB43336}" type="slidenum">
              <a:rPr kumimoji="0" lang="en-US" smtClean="0"/>
              <a:t>‹#›</a:t>
            </a:fld>
            <a:endParaRPr kumimoji="0" lang="en-US" sz="1400" dirty="0">
              <a:solidFill>
                <a:srgbClr val="FFFFFF"/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CF2E0-CCC4-4E1E-9902-C3C36AB3FDA4}" type="datetimeFigureOut">
              <a:rPr lang="en-US" smtClean="0"/>
              <a:t>9/28/2011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2FDE4-A7DD-41A7-A0A6-9B649FB43336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CF2E0-CCC4-4E1E-9902-C3C36AB3FDA4}" type="datetimeFigureOut">
              <a:rPr lang="en-US" smtClean="0"/>
              <a:t>9/28/2011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2FDE4-A7DD-41A7-A0A6-9B649FB43336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CF2E0-CCC4-4E1E-9902-C3C36AB3FDA4}" type="datetimeFigureOut">
              <a:rPr lang="en-US" smtClean="0"/>
              <a:t>9/28/2011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2FDE4-A7DD-41A7-A0A6-9B649FB43336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CF2E0-CCC4-4E1E-9902-C3C36AB3FDA4}" type="datetimeFigureOut">
              <a:rPr lang="en-US" smtClean="0"/>
              <a:t>9/28/2011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2FDE4-A7DD-41A7-A0A6-9B649FB43336}" type="slidenum">
              <a:rPr kumimoji="0" lang="en-US" smtClean="0"/>
              <a:t>‹#›</a:t>
            </a:fld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CF2E0-CCC4-4E1E-9902-C3C36AB3FDA4}" type="datetimeFigureOut">
              <a:rPr lang="en-US" smtClean="0"/>
              <a:t>9/28/2011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2FDE4-A7DD-41A7-A0A6-9B649FB43336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CF2E0-CCC4-4E1E-9902-C3C36AB3FDA4}" type="datetimeFigureOut">
              <a:rPr lang="en-US" smtClean="0"/>
              <a:t>9/28/2011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2FDE4-A7DD-41A7-A0A6-9B649FB43336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CF2E0-CCC4-4E1E-9902-C3C36AB3FDA4}" type="datetimeFigureOut">
              <a:rPr lang="en-US" smtClean="0"/>
              <a:t>9/28/2011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2FDE4-A7DD-41A7-A0A6-9B649FB43336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CF2E0-CCC4-4E1E-9902-C3C36AB3FDA4}" type="datetimeFigureOut">
              <a:rPr lang="en-US" smtClean="0"/>
              <a:t>9/28/2011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2FDE4-A7DD-41A7-A0A6-9B649FB43336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CF2E0-CCC4-4E1E-9902-C3C36AB3FDA4}" type="datetimeFigureOut">
              <a:rPr lang="en-US" smtClean="0"/>
              <a:t>9/28/2011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2FDE4-A7DD-41A7-A0A6-9B649FB43336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CF2E0-CCC4-4E1E-9902-C3C36AB3FDA4}" type="datetimeFigureOut">
              <a:rPr lang="en-US" smtClean="0"/>
              <a:t>9/28/2011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6F42FDE4-A7DD-41A7-A0A6-9B649FB43336}" type="slidenum">
              <a:rPr kumimoji="0" lang="en-US" smtClean="0"/>
              <a:t>‹#›</a:t>
            </a:fld>
            <a:endParaRPr kumimoji="0"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algn="r" eaLnBrk="1" latinLnBrk="0" hangingPunct="1"/>
            <a:fld id="{564CF2E0-CCC4-4E1E-9902-C3C36AB3FDA4}" type="datetimeFigureOut">
              <a:rPr lang="en-US" smtClean="0"/>
              <a:t>9/28/2011</a:t>
            </a:fld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kumimoji="0" lang="en-US" sz="1400" dirty="0">
              <a:solidFill>
                <a:schemeClr val="tx2"/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algn="ctr" eaLnBrk="1" latinLnBrk="0" hangingPunct="1"/>
            <a:fld id="{6F42FDE4-A7DD-41A7-A0A6-9B649FB43336}" type="slidenum">
              <a:rPr kumimoji="0" lang="en-US" smtClean="0"/>
              <a:t>‹#›</a:t>
            </a:fld>
            <a:endParaRPr kumimoji="0" lang="en-US" sz="1400" dirty="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video" Target="http://www.youtube.com/v/MpIOClX1jPE?version=3&amp;hl=en_US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://www.facebook.com/clarenvillecampus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hyperlink" Target="http://www.facebook.com/ourtownclarenville" TargetMode="Externa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video" Target="http://www.youtube.com/v/hTffb8OF8_U?version=3&amp;hl=en_US" TargetMode="External"/><Relationship Id="rId4" Type="http://schemas.openxmlformats.org/officeDocument/2006/relationships/image" Target="../media/image1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user/brandedchanneldemo" TargetMode="Externa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hyperlink" Target="http://www.youtube.com/user/StMarysCville?feature=mhee" TargetMode="Externa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hyperlink" Target="http://clarenvillecampus.blogspot.com/" TargetMode="Externa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hyperlink" Target="http://www.twitter.com/" TargetMode="Externa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video" Target="http://www.youtube.com/v/JTWPMSI-mOA?version=3&amp;hl=en_US" TargetMode="Externa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hyperlink" Target="http://www.grouponworks.com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video" Target="http://www.youtube.com/v/_xgPtqT0XBY?version=3&amp;hl=en_US" TargetMode="Externa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hyperlink" Target="mailto:Paul.tilley@cna.nl.ca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hyperlink" Target="mailto:Paul.tilley@cna.nl.ca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611560" y="548680"/>
            <a:ext cx="8136904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4400" b="1" i="1" dirty="0" smtClean="0">
                <a:latin typeface="+mj-lt"/>
              </a:rPr>
              <a:t>Marketing Your Business </a:t>
            </a:r>
          </a:p>
          <a:p>
            <a:r>
              <a:rPr lang="en-CA" sz="3600" i="1" dirty="0" smtClean="0">
                <a:latin typeface="+mj-lt"/>
              </a:rPr>
              <a:t>Applying Social Media to Create Relationships </a:t>
            </a:r>
            <a:r>
              <a:rPr lang="en-CA" sz="4400" i="1" dirty="0" smtClean="0">
                <a:latin typeface="+mj-lt"/>
              </a:rPr>
              <a:t/>
            </a:r>
            <a:br>
              <a:rPr lang="en-CA" sz="4400" i="1" dirty="0" smtClean="0">
                <a:latin typeface="+mj-lt"/>
              </a:rPr>
            </a:br>
            <a:endParaRPr lang="en-CA" sz="4400" i="1" dirty="0" smtClean="0">
              <a:latin typeface="+mj-lt"/>
            </a:endParaRPr>
          </a:p>
          <a:p>
            <a:endParaRPr lang="en-CA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708920"/>
            <a:ext cx="8424936" cy="3773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86431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1143000"/>
          </a:xfrm>
        </p:spPr>
        <p:txBody>
          <a:bodyPr>
            <a:normAutofit/>
          </a:bodyPr>
          <a:lstStyle/>
          <a:p>
            <a:r>
              <a:rPr lang="en-CA" sz="4400" i="1" dirty="0" smtClean="0"/>
              <a:t>Establishing “what we do”…</a:t>
            </a:r>
            <a:endParaRPr lang="en-CA" sz="4400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CA" i="1" dirty="0" smtClean="0"/>
              <a:t>In order to effectively market its products or services organizations/companies need to first establish its reason for being – its Mission.</a:t>
            </a:r>
          </a:p>
          <a:p>
            <a:pPr lvl="1"/>
            <a:r>
              <a:rPr lang="en-CA" b="1" i="1" dirty="0"/>
              <a:t>Bombardier:  </a:t>
            </a:r>
            <a:r>
              <a:rPr lang="en-CA" i="1" dirty="0"/>
              <a:t>Our mission is to be the world's leading manufacturer of planes and trains</a:t>
            </a:r>
            <a:r>
              <a:rPr lang="en-CA" i="1" dirty="0" smtClean="0"/>
              <a:t>.</a:t>
            </a:r>
          </a:p>
          <a:p>
            <a:pPr lvl="1"/>
            <a:r>
              <a:rPr lang="en-CA" b="1" i="1" dirty="0"/>
              <a:t>NL Hydro: </a:t>
            </a:r>
            <a:r>
              <a:rPr lang="en-CA" i="1" dirty="0"/>
              <a:t>Hydro generates, transmits and distributes electrical power and energy to industrial, utility and residential customers in Newfoundland and Labrador</a:t>
            </a:r>
          </a:p>
          <a:p>
            <a:pPr marL="393192" lvl="1" indent="0">
              <a:buNone/>
            </a:pPr>
            <a:endParaRPr lang="en-CA" i="1" dirty="0" smtClean="0"/>
          </a:p>
          <a:p>
            <a:pPr marL="393192" lvl="1" indent="0">
              <a:buNone/>
            </a:pPr>
            <a:r>
              <a:rPr lang="en-CA" i="1" dirty="0" smtClean="0"/>
              <a:t>All activities that the organization/business engages in needs to support that mission.</a:t>
            </a:r>
          </a:p>
          <a:p>
            <a:pPr marL="393192" lvl="1" indent="0">
              <a:buNone/>
            </a:pPr>
            <a:endParaRPr lang="en-CA" i="1" dirty="0"/>
          </a:p>
          <a:p>
            <a:pPr marL="393192" lvl="1" indent="0">
              <a:buNone/>
            </a:pPr>
            <a:r>
              <a:rPr lang="en-CA" b="1" i="1" dirty="0" smtClean="0"/>
              <a:t>What is your organization’s / company’s Mission?</a:t>
            </a:r>
            <a:endParaRPr lang="en-CA" b="1" i="1" dirty="0"/>
          </a:p>
          <a:p>
            <a:pPr lvl="1"/>
            <a:endParaRPr lang="en-CA" i="1" dirty="0"/>
          </a:p>
        </p:txBody>
      </p:sp>
    </p:spTree>
    <p:extLst>
      <p:ext uri="{BB962C8B-B14F-4D97-AF65-F5344CB8AC3E}">
        <p14:creationId xmlns:p14="http://schemas.microsoft.com/office/powerpoint/2010/main" val="86259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1143000"/>
          </a:xfrm>
        </p:spPr>
        <p:txBody>
          <a:bodyPr>
            <a:normAutofit/>
          </a:bodyPr>
          <a:lstStyle/>
          <a:p>
            <a:r>
              <a:rPr lang="en-CA" sz="4400" i="1" dirty="0" smtClean="0"/>
              <a:t>Establishing “what we do best”…</a:t>
            </a:r>
            <a:endParaRPr lang="en-CA" sz="4400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CA" i="1" dirty="0" smtClean="0"/>
              <a:t>Further, an organization/company needs to establish what it does best – better than its competition that makes it stand out.</a:t>
            </a:r>
          </a:p>
          <a:p>
            <a:pPr lvl="1"/>
            <a:r>
              <a:rPr lang="en-CA" i="1" dirty="0" smtClean="0"/>
              <a:t>Lowest Cost</a:t>
            </a:r>
          </a:p>
          <a:p>
            <a:pPr lvl="1"/>
            <a:r>
              <a:rPr lang="en-CA" i="1" dirty="0" smtClean="0"/>
              <a:t>Highest Quality</a:t>
            </a:r>
          </a:p>
          <a:p>
            <a:pPr lvl="1"/>
            <a:r>
              <a:rPr lang="en-CA" i="1" dirty="0" smtClean="0"/>
              <a:t>Quickest</a:t>
            </a:r>
          </a:p>
          <a:p>
            <a:pPr lvl="1"/>
            <a:r>
              <a:rPr lang="en-CA" i="1" dirty="0" smtClean="0"/>
              <a:t>Most Relevant</a:t>
            </a:r>
          </a:p>
          <a:p>
            <a:pPr marL="393192" lvl="1" indent="0">
              <a:buNone/>
            </a:pPr>
            <a:endParaRPr lang="en-CA" i="1" dirty="0"/>
          </a:p>
          <a:p>
            <a:pPr marL="393192" lvl="1" indent="0">
              <a:buNone/>
            </a:pPr>
            <a:r>
              <a:rPr lang="en-CA" i="1" dirty="0" smtClean="0"/>
              <a:t>You need to establish what makes the customer choose your product or service over all others.   You need to build on that through your communications with customers.</a:t>
            </a:r>
          </a:p>
          <a:p>
            <a:pPr marL="393192" lvl="1" indent="0">
              <a:buNone/>
            </a:pPr>
            <a:endParaRPr lang="en-CA" i="1" dirty="0"/>
          </a:p>
          <a:p>
            <a:pPr marL="393192" lvl="1" indent="0">
              <a:buNone/>
            </a:pPr>
            <a:r>
              <a:rPr lang="en-CA" b="1" i="1" dirty="0" smtClean="0"/>
              <a:t>What does your organization / company do best?</a:t>
            </a:r>
            <a:endParaRPr lang="en-CA" b="1" i="1" dirty="0"/>
          </a:p>
          <a:p>
            <a:pPr lvl="1"/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376235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CA" i="1" dirty="0" smtClean="0"/>
              <a:t>Communicating with the </a:t>
            </a:r>
            <a:r>
              <a:rPr lang="en-CA" i="1" dirty="0"/>
              <a:t>C</a:t>
            </a:r>
            <a:r>
              <a:rPr lang="en-CA" i="1" dirty="0" smtClean="0"/>
              <a:t>ustomer</a:t>
            </a:r>
            <a:endParaRPr lang="en-CA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700808"/>
            <a:ext cx="8229600" cy="4389120"/>
          </a:xfrm>
        </p:spPr>
        <p:txBody>
          <a:bodyPr>
            <a:normAutofit lnSpcReduction="10000"/>
          </a:bodyPr>
          <a:lstStyle/>
          <a:p>
            <a:r>
              <a:rPr lang="en-CA" i="1" dirty="0" smtClean="0"/>
              <a:t>So you know what you do, and you know what you do well, now you need to make sure that your customers know that and are constantly reminded…</a:t>
            </a:r>
          </a:p>
          <a:p>
            <a:r>
              <a:rPr lang="en-CA" i="1" dirty="0" smtClean="0"/>
              <a:t>Ideally we want a message that helps create a “conversation” rather than a one way flow.</a:t>
            </a:r>
          </a:p>
          <a:p>
            <a:r>
              <a:rPr lang="en-CA" i="1" dirty="0" smtClean="0"/>
              <a:t>Marketers have tried for years to do this – Social Media is now allowing for that to occur. </a:t>
            </a:r>
          </a:p>
          <a:p>
            <a:endParaRPr lang="en-CA" i="1" dirty="0" smtClean="0"/>
          </a:p>
          <a:p>
            <a:r>
              <a:rPr lang="en-CA" b="1" i="1" dirty="0" smtClean="0"/>
              <a:t>Remember…</a:t>
            </a:r>
            <a:r>
              <a:rPr lang="en-CA" i="1" dirty="0" smtClean="0"/>
              <a:t>Social Media is one important tool in a large tool kit – it is not a panacea but, if done right it is effective at creating conversation and it is cheap!</a:t>
            </a:r>
            <a:endParaRPr lang="en-CA" i="1" dirty="0"/>
          </a:p>
        </p:txBody>
      </p:sp>
    </p:spTree>
    <p:extLst>
      <p:ext uri="{BB962C8B-B14F-4D97-AF65-F5344CB8AC3E}">
        <p14:creationId xmlns:p14="http://schemas.microsoft.com/office/powerpoint/2010/main" val="618190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620688"/>
            <a:ext cx="8229600" cy="1143000"/>
          </a:xfrm>
        </p:spPr>
        <p:txBody>
          <a:bodyPr>
            <a:normAutofit/>
          </a:bodyPr>
          <a:lstStyle/>
          <a:p>
            <a:r>
              <a:rPr lang="en-CA" sz="4400" i="1" dirty="0" smtClean="0"/>
              <a:t>Notable Quote:</a:t>
            </a:r>
            <a:endParaRPr lang="en-CA" sz="4400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59632" y="2132856"/>
            <a:ext cx="7355160" cy="4389120"/>
          </a:xfrm>
        </p:spPr>
        <p:txBody>
          <a:bodyPr/>
          <a:lstStyle/>
          <a:p>
            <a:pPr marL="0" indent="0">
              <a:buNone/>
            </a:pPr>
            <a:r>
              <a:rPr lang="en-CA" sz="4000" dirty="0" smtClean="0"/>
              <a:t>“</a:t>
            </a:r>
            <a:r>
              <a:rPr lang="en-CA" sz="4000" i="1" dirty="0" smtClean="0"/>
              <a:t>Social Media is like teen sex.  Everyone wants to do it but nobody knows how.” </a:t>
            </a:r>
          </a:p>
          <a:p>
            <a:pPr marL="0" indent="0">
              <a:buNone/>
            </a:pPr>
            <a:r>
              <a:rPr lang="en-CA" dirty="0"/>
              <a:t>	</a:t>
            </a:r>
            <a:r>
              <a:rPr lang="en-CA" dirty="0" smtClean="0"/>
              <a:t>			</a:t>
            </a:r>
            <a:r>
              <a:rPr lang="en-CA" dirty="0" err="1" smtClean="0"/>
              <a:t>Avinash</a:t>
            </a:r>
            <a:r>
              <a:rPr lang="en-CA" dirty="0" smtClean="0"/>
              <a:t> </a:t>
            </a:r>
            <a:r>
              <a:rPr lang="en-CA" dirty="0" err="1" smtClean="0"/>
              <a:t>Kaushik</a:t>
            </a:r>
            <a:r>
              <a:rPr lang="en-CA" dirty="0" smtClean="0"/>
              <a:t> </a:t>
            </a:r>
          </a:p>
          <a:p>
            <a:pPr marL="0" indent="0">
              <a:buNone/>
            </a:pPr>
            <a:r>
              <a:rPr lang="en-CA" dirty="0"/>
              <a:t>	</a:t>
            </a:r>
            <a:r>
              <a:rPr lang="en-CA" dirty="0" smtClean="0"/>
              <a:t>			Google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430906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>
            <a:normAutofit/>
          </a:bodyPr>
          <a:lstStyle/>
          <a:p>
            <a:r>
              <a:rPr lang="en-CA" sz="4400" i="1" dirty="0" smtClean="0"/>
              <a:t>Social Media in Plain English</a:t>
            </a:r>
            <a:endParaRPr lang="en-CA" sz="4400" i="1" dirty="0"/>
          </a:p>
        </p:txBody>
      </p:sp>
      <p:pic>
        <p:nvPicPr>
          <p:cNvPr id="4" name="MpIOClX1jPE?version=3&amp;hl=en_US"/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835696" y="1844824"/>
            <a:ext cx="5688632" cy="4266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2417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Social Media Strategy Guide</a:t>
            </a:r>
            <a:endParaRPr lang="en-CA" dirty="0"/>
          </a:p>
        </p:txBody>
      </p:sp>
      <p:sp>
        <p:nvSpPr>
          <p:cNvPr id="4" name="Rectangle 3"/>
          <p:cNvSpPr/>
          <p:nvPr/>
        </p:nvSpPr>
        <p:spPr>
          <a:xfrm>
            <a:off x="827584" y="2492896"/>
            <a:ext cx="1800200" cy="144016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2481646"/>
            <a:ext cx="1822862" cy="14631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501534"/>
            <a:ext cx="1822450" cy="146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4301" y="2492896"/>
            <a:ext cx="1822450" cy="146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1152168" y="2763068"/>
            <a:ext cx="118758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L</a:t>
            </a:r>
            <a:endParaRPr lang="en-US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2744788"/>
            <a:ext cx="1292225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Rectangle 11"/>
          <p:cNvSpPr/>
          <p:nvPr/>
        </p:nvSpPr>
        <p:spPr>
          <a:xfrm>
            <a:off x="5051734" y="2771707"/>
            <a:ext cx="118758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A</a:t>
            </a:r>
            <a:endParaRPr lang="en-US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2784877"/>
            <a:ext cx="1420813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971600" y="4156477"/>
            <a:ext cx="15121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 smtClean="0"/>
              <a:t>Listen to your Customers</a:t>
            </a:r>
            <a:endParaRPr lang="en-CA" dirty="0"/>
          </a:p>
        </p:txBody>
      </p:sp>
      <p:sp>
        <p:nvSpPr>
          <p:cNvPr id="8" name="TextBox 7"/>
          <p:cNvSpPr txBox="1"/>
          <p:nvPr/>
        </p:nvSpPr>
        <p:spPr>
          <a:xfrm>
            <a:off x="2854933" y="4185581"/>
            <a:ext cx="16561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 smtClean="0"/>
              <a:t>Engage with your Customers</a:t>
            </a:r>
            <a:endParaRPr lang="en-CA" dirty="0"/>
          </a:p>
        </p:txBody>
      </p:sp>
      <p:sp>
        <p:nvSpPr>
          <p:cNvPr id="9" name="TextBox 8"/>
          <p:cNvSpPr txBox="1"/>
          <p:nvPr/>
        </p:nvSpPr>
        <p:spPr>
          <a:xfrm>
            <a:off x="4932040" y="4185581"/>
            <a:ext cx="14401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 smtClean="0"/>
              <a:t>Add value with Content</a:t>
            </a:r>
            <a:endParaRPr lang="en-CA" dirty="0"/>
          </a:p>
        </p:txBody>
      </p:sp>
      <p:sp>
        <p:nvSpPr>
          <p:cNvPr id="10" name="TextBox 9"/>
          <p:cNvSpPr txBox="1"/>
          <p:nvPr/>
        </p:nvSpPr>
        <p:spPr>
          <a:xfrm>
            <a:off x="6876256" y="4185581"/>
            <a:ext cx="16561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 smtClean="0"/>
              <a:t>Develop Relationships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759460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So…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CA" sz="4800" i="1" dirty="0" smtClean="0">
                <a:latin typeface="+mj-lt"/>
              </a:rPr>
              <a:t>What’s the best Social Media tool for you?</a:t>
            </a:r>
          </a:p>
          <a:p>
            <a:pPr lvl="1"/>
            <a:r>
              <a:rPr lang="en-CA" i="1" dirty="0" smtClean="0">
                <a:latin typeface="+mj-lt"/>
              </a:rPr>
              <a:t>It Depends</a:t>
            </a:r>
          </a:p>
          <a:p>
            <a:pPr lvl="1"/>
            <a:r>
              <a:rPr lang="en-CA" i="1" dirty="0" smtClean="0">
                <a:latin typeface="+mj-lt"/>
              </a:rPr>
              <a:t>Usually you will use a combination of tools</a:t>
            </a:r>
          </a:p>
          <a:p>
            <a:pPr lvl="1"/>
            <a:endParaRPr lang="en-CA" dirty="0">
              <a:latin typeface="+mj-lt"/>
            </a:endParaRPr>
          </a:p>
          <a:p>
            <a:pPr marL="393192" lvl="1" indent="0">
              <a:buNone/>
            </a:pPr>
            <a:r>
              <a:rPr lang="en-CA" sz="4000" dirty="0" smtClean="0">
                <a:latin typeface="+mj-lt"/>
              </a:rPr>
              <a:t>		Let’s look at the options….</a:t>
            </a:r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560630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760216"/>
            <a:ext cx="6144683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99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 smtClean="0"/>
              <a:t/>
            </a:r>
            <a:br>
              <a:rPr lang="en-CA" dirty="0" smtClean="0"/>
            </a:br>
            <a:r>
              <a:rPr lang="en-CA" i="1" dirty="0" smtClean="0"/>
              <a:t>Facebook Marketing</a:t>
            </a:r>
            <a:endParaRPr lang="en-CA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i="1" dirty="0" smtClean="0"/>
              <a:t>Over 750 Million people are on Facebook</a:t>
            </a:r>
          </a:p>
          <a:p>
            <a:r>
              <a:rPr lang="en-CA" i="1" dirty="0" smtClean="0"/>
              <a:t>15.4 Million users in Canada</a:t>
            </a:r>
          </a:p>
          <a:p>
            <a:r>
              <a:rPr lang="en-CA" i="1" dirty="0" smtClean="0"/>
              <a:t>237,000 users in NL</a:t>
            </a:r>
          </a:p>
          <a:p>
            <a:r>
              <a:rPr lang="en-CA" i="1" dirty="0" smtClean="0"/>
              <a:t>3,600 users in Clarenville region</a:t>
            </a:r>
          </a:p>
          <a:p>
            <a:r>
              <a:rPr lang="en-CA" i="1" dirty="0" smtClean="0"/>
              <a:t>50% visit the site daily</a:t>
            </a:r>
          </a:p>
          <a:p>
            <a:r>
              <a:rPr lang="en-CA" i="1" dirty="0" smtClean="0"/>
              <a:t>Widest range of opportunity of any Social Media</a:t>
            </a:r>
          </a:p>
          <a:p>
            <a:endParaRPr lang="en-CA" i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260648"/>
            <a:ext cx="3564041" cy="1596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16" t="328" r="63223" b="76166"/>
          <a:stretch/>
        </p:blipFill>
        <p:spPr bwMode="auto">
          <a:xfrm>
            <a:off x="467544" y="692696"/>
            <a:ext cx="1405823" cy="553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15978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83" t="33073" r="37500" b="25261"/>
          <a:stretch/>
        </p:blipFill>
        <p:spPr bwMode="auto">
          <a:xfrm>
            <a:off x="539552" y="980728"/>
            <a:ext cx="8168407" cy="54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66262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10" descr="data:image/jpg;base64,/9j/4AAQSkZJRgABAQAAAQABAAD/2wCEAAkGBhQSERUSEBQVFRUWFxgYGRgXGBcXGhgYHBkVGhcdGBgYHCYeGBkjGhQUIC8gJSkpLSwsGB4xNTAqNSYrLCkBCQoKDgwOGQ8PGTMkHyQsLik1LCwsLDQpLzQvKSwpLSwvMC0sLDIvMCwsLS0sNSkvNiwsKiwsLCwsLCwpLC0pLf/AABEIAGAA8AMBIgACEQEDEQH/xAAcAAACAwEBAQEAAAAAAAAAAAAABwQFBgMBAgj/xAA+EAACAAQEAwUGBAQFBQEAAAABAgADBBEFBhIhMUFRByJhcYETMpGhscEUQlJyI2LR4TM1gqLwF1OSsvEW/8QAGgEAAgMBAQAAAAAAAAAAAAAAAAMBAgQFBv/EAC4RAAICAQQAAwYGAwAAAAAAAAABAgMRBBIhMRNBUQUiM2Fx0SMygZGx8BRSwf/aAAwDAQACEQMRAD8AeMEEEABBFPjObKel/wAWZ3v0ru39vWM+/aDOfenoZrLyZ2CA+lvvDY0zazjj58fyUc4o3EEL5u0WqTebQkDqrk/RTE3D+1Knf/ER5fjs4+W/yi/+NZjKWfo0yPFj5m0giJQYpKnrrkurj+U3t5jiPWJcIaa4YzsIIIIgAggggAIIIIACCCCAAggggAIIIIACCCAwAEEV2KVU1AdCoFtuzN9Ftv6mMNiuf56zElynS7kLdkBtcgXhcrEngRZfGDSafIyrwREw2fqlqdWo82sFuethsIlwweEEEEABBBBAARhc8Z59iPZSN3J03HEtwsvrzjUY9XeykswNidh4dT6AGE3haGqri3JNl8CbgfIGNVMEou2XkJm25KCNFlvAHdtZAeady53CeCX/APbiY3FPlheMxixifhWHrJlhQN+cTYzym5vMhySjwipfLUo8iPWMjmzIShGnIwUqCxY7bD9XUQxI8ZQRY7xMJuEt0SJLcsMR2SqeaKpJ93VRwCkqZn7v5PA8YeEprgE7bRApsERZhmWuxixibbZWS3MiMVFYQQRxqKlZalnYKo4kmwjPvn6QSRJSdOtxMuWSvxNoS5xj2x9dM7OYr7GmgjLyO0OmJs4mSzz1Lw8wCSI0FHXJNUPKdXU8CpuP/sRGcZdMmyiyrmccEiCCPDFxJ7BFfUY3KU6dRZuigsflHNMwSybEMD4i0ZZaumPcvt+4xVzfSLSCOFPVq/usD9R5iO8aIyjNbovKKNNcMII8MVNbm2llNpeemroDqPy4QyMXLhLJVtLst4IpP/2NNbVrNuuk/wBIh/8AUei1BRMZmJsFWW7EnoABcxfwbP8AV/sV3x9S+r0Bltf9LfQwlMTS9dKH8w+8Oiom6pDNYi6MbMLEd08RyMJir3xCX+77GMVnxEZL/jVjnwmXpkoB0iZHChH8NfIQVlakpS81gijmTaH5wb0m3hHeCMu/aFI4ok50/WJZ0/E2iRh+eKaawQPoZuAfYE9Aw2v6xRWwzjJoekuS3bWaCCI1dWCUhcgkC2wtfcgc/OI5xlQ/syrBtapy/MpZW4+6bFb9QYYZjO9otcFlhb76WP0H9YyHZXIDTnJ/UPpF92rU+8l+RDp690j7/CM52Y1YSsKHbUAR5rx+R+UdJxzpE1/eTMni5jngggjmmkII8vHB8Qlg6TMQEciyg/C8SlkCRHOfOCKWbYAXMcXxWSvvTZY83UfeKvM1cPwwZGDK7DcEEEC52I4+7FbG4RcmMph4tih6mHxrGjWVglNf2aDUUHPeyr6nifAiNph2CMyDWdC22RdgB4AbCFvkXv18zVzsf9x/tDpAhNK93d5s1654s8NdR4SMfmTJAmoSh74HdJ4+XlC9wbMM2gnaxfTe02XyYA2P+ob2P2MPIiFF2j4SJc6YyjZrN8Rv8wYpetrU0bfZlniKWnnymsjWo6xZstZks3VgGB8DvFBm/HTKUIhsznSPC/E+m8U/ZTihai0E/wCGXA8gT/WIOaH1VMq/C4jHrLd9ldHlLl/T0/U5qr2Sl8jQYLh7zF2OhPm3iTzMT6rLFx3XN/GLXDZYEpAOgiTHU2xxtxwZ9zzkws8zJR1AlXTn/wA4iNTgmLLUSg42YbMOhHH0iJmClv3uoIjMZLrylVMl32NvjuP6RxtHmjUzoXX9Zqt9+tT8zpn/ADMwIp5TadbBCRxJJAPoL+sT8CwYGXpkoqJwuQCzeLEi5Jhc5qr71KsfyTDfzDHV94c2BsDIQrwtHqNTF1xjFdf9OZU92ZPsXGdcpvIHtpeyE2YLsN+BtyiJkLEGed+GdgCASjWF7Dit7X4biGnjtKJlNNRuBRvkLj6QkcGOnEpej8pJPla33EMhPxNPJS8iHHbamvMd1RI0U7i9+42/pCbnf5hL/d9jDlrWvTuT/wBs/SE1N/zCX+77GONP4iE3/HgOmXOCSQzcAtz8IWdbiprK0q41JKFwn5SxNlB6jYk9bRuMem2o/PQPn/aFnk2oIrJpVPaMSCF1KvAtxZuA3ERN5sUX12ei09bjp52x76+nqMunwNnUGY5G2wHIeXKFx2gYXLpX2ZSWBJUcj4jlf7Rr6+fVzSRNmrTp+iR33I8Zh2Hp8I40uTUb3JVieMyYdbn1PD0i04uzjBXT2rSy37sv0XX6v7Z+p17M8deppfZVKkshspce+mxF78SOF/ARtDIU76RyPAciSPgST6xWYLl5afcG5i3hyWFgwTluk5Y7M/njBzUUjhRd076+JHEeoJhLUtW0mck5PeRr+fUeouI/RBEKrPuSWR2n04urbso68yv9I6WjvjFOufTMd1bfvR7GNgmLpUyEnSzcMPUHmD0IMWEIbLGa5tFMJTdSe/LbYHx6q3j9Ya+DZ6pagC0wS2/RMIU+h4H0MKv0sq3mPKL12qXfDLmvpPaIV1Ovih0nyva49IxFTk9ULPLlvcAm7Ox9T1jfK4IuDcdRvEDGMTlSpb+1mKvdOxIBOx4DiYRXOaeIsZJRfLEnj1azzkSYBbUgI6gsL/EQy8bVmw0sqgCXZgqiwCAWIA6AH5QpsSxATapNG/fThv8AmHSHzg8sNTqp3BUg+RjR7QW7EPkGin4UlZjp5ExlatEmvlufdc6T68PmBD3Rri8JTOGUnpphKKWlE3FuK/2HWNbk/tJlNLWVVuEmKLaz7r+JI91vOOTU9nuyO3rqlqPxqefVef7DAhY9rVWq366FHzaNXiGfaSWvdmiax4JL7xJ5cIX1bh0+tqPa1K6btdZXPw1DkBttxNom338RiJ0qenbtsWOMJPtsv+y3D2WnseJUk+bb/cRyzBKJIYcVP0MbbAML9jKAPE8Yo804aVJmKLqeI8Yx63TSk4219x/gzV2ptqXmaPBqgPJRh0ETYw2V8xpKvKc2Xl/KfLpGrfG5IFzNS3n9o1V6quUct4fzEyrknwjjj8wLKJPLf5GF/kgGZVNM5FrDyF/uYtc14m9SPZywUl/qOxb9o+/CLfJmA+xTURbawHQQjT177p3tcPCX6eZeT2wUTHdpGU3Wc0+SupH3ZRxDcyOoMSuz/PYloKWoDd3ZGAJ26MOO3WGVUU6uulhcGMzjGUFEuY0kkNpJA8t7fKO4tRviq7FlevoYnXhuUSLmrOYKfhqYFps0aRfugA8Tv4X34CKHJ2UCJuonUxILNy25L4fWMicQKVIm3LWuCOBI4EeBh0ZWxGROkBqcggbMODK3RhyMM1NUqoqMV7vr8ytU1J5fZNxJbSJg/kP0hMTP8wl/u+xhwZjrllU0xn4aSB1JOwAhKNii/i1mkGwbfbzjkT+ImIvf40PkODMEgvQtp3KoGH+nc/K8KHBcQEirSa3uE2f9p5+hAMOXAcblVMv+EWIAAJKMov0uwsfSFfnbKjU01nlqTKY32F9P9oi2LypxPT+zr6p1yom+H0xt01HLIDqAbgEHjEu0JvKfaM9KolP/ABJQ4C9mT9p5jwPxjYDtWpTYKk5nPBFUFifCzReN0WZ7fZ90Hwsr1RtYIrcHr5k1dU1BLJ4S76mUfzkbavAcOpiyhyMElteAj4mygwswuDH3BAQYzHezyVOJZQL/AAPxEZSf2aMp2128CD9RDeghkbZx/KyHGL7Qp6TIlveE4+Aa30EXFNkdOVOCesxmf5E2hgRlM4YxNWZKkU7FXY3NrX3OlRuD4n0ES77H3JkbIryONLkMXudK+CgAfKNXS04RQo4CKLJeMtOlMs1i0xG3JtcqeHwII9I6Ylm+QheWHOsBhcAkBrGwv1vCixb1dEkxdLi8ZiqyDLLalCH9yg/URXU2M1LUU2b7VtSTV37vukAEcOFzePrFM0Tfw9N7NyJjKzORYk2JXp4MfSDBKbXRc0mWGQWXQn7FVT8QLxaYfgiSjfi3UxksRzRNNLTmXMImMWDkWuSth053v6RpazMcmmCy5zkzAovYXN7cTbYXiMA232XMfMyWGFmFwYr6XMMmZKeajXVBdhY6hz3XjEelzfTzHREZizmwGk7efSJIItfkxHOpNj4x802W3TgUHiFF/jaO+JZvkIXlhzrAYXAJAax2v1vELKmPn8PNm1U0kK4F2t+kbCw3JJiNq7Jyy1pcvKG1TDrbxixqqhZaF22VR/y0VNPnGndlTUylvdLKVBvsN/OIWf64y6dTyLW9dLWhtUN81EpOW2LZn8TzlPqZpk0z+xRfffiQDwHix32FvOPuRlZZovM/ETyfzTJjW/8AFeEUvZpIWbOmK/HVqt1FrfKx+MN5EAFgLCH3TlXNwhwkUhFSjl8ipxns4YAvJXQRyuSD5339YzGFYxNoKgTBcFTaYnJl5g9dtwetofxEKPtYokE9FlAa3UAgdSSB8odpr5SzXPlYZS2tLEl2NSnnrNlhkOzC4PgRFHMyUhbUWN475MUimVTyAA9BaL6OcaSuw7CvZfnJHSJVZRLMXS4uI7wQEGJxDs3lu2oBD5qI+8NyJ7I90qn7QAfiI2cERhFt8sYyRKDDxKFhuepiXBBElQggggAIIIIAPCYW8t59TWPOpgpZTdS1rBfdXjztv8YZMEAC7wSbMpa/TPAUzNmta3fNwRbb3rRxwycKdqmTPls0x1Kr3bknvfI3Bv4QybQaecAGGylS+0oqlP1E289AI+dorslUPtagat1RGNvPa3+4wy7QQAKzCsOP41JDb6Ju/kpuT66R8YtqiYKXEXm1KEo2oq1r8QLW8Ra0b2PCoPGABeYVTsy1k9VKymlzAoOwN2uLcth9YucgUiewMzSC2s96wvYADY8ufxjVWj2ABa4ZOFO1TJny2aY6lV7tyT3uvI3Bv4R1wSWhoZ/tFdl9op/h2LA6RZtza3WGJp5wWgAWkrEZiNKFNOaceHs3QErwstze48QRa0brHsIWqp3kv+YbW4hhwI8RFiEA4CPYlNp5QNZETPwaqop+uXfUp2ZePqD9I1uH9ptQFAm0pc9U1L8RpYRv6vDZcz31B8YrGyhJvtcRqlqt6/EimJVW38rwUTZ2q5otJpBKv+ec+w9LAn5xAostNMmmZMczpze9MIsqjog5Dx+kbKTlmUvUxZyadUFlAEJlbxiKwhijjlvJ8UNIJaBByjvBBCiwQQQQAEEEEABBBBAB/9k="/>
          <p:cNvSpPr>
            <a:spLocks noChangeAspect="1" noChangeArrowheads="1"/>
          </p:cNvSpPr>
          <p:nvPr/>
        </p:nvSpPr>
        <p:spPr bwMode="auto">
          <a:xfrm>
            <a:off x="0" y="-99392"/>
            <a:ext cx="2286000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39552" y="2204864"/>
            <a:ext cx="1296144" cy="31214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4400" dirty="0" smtClean="0"/>
              <a:t>About Me…</a:t>
            </a:r>
            <a:endParaRPr lang="en-CA" sz="4400" dirty="0"/>
          </a:p>
        </p:txBody>
      </p:sp>
      <p:sp>
        <p:nvSpPr>
          <p:cNvPr id="7" name="TextBox 6"/>
          <p:cNvSpPr txBox="1"/>
          <p:nvPr/>
        </p:nvSpPr>
        <p:spPr>
          <a:xfrm>
            <a:off x="1979712" y="2204864"/>
            <a:ext cx="691276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CA" dirty="0" smtClean="0"/>
              <a:t>22 years experience teaching business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CA" dirty="0" smtClean="0"/>
              <a:t>Teach Business Admin (Marketing) at College of the North Atlantic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CA" dirty="0" smtClean="0"/>
              <a:t>Serve/Served on several Boards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CA" dirty="0" smtClean="0"/>
              <a:t>Local TV Producer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CA" dirty="0" smtClean="0"/>
              <a:t>Web Editor, Blogger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CA" dirty="0" smtClean="0"/>
              <a:t>Design and Operates Clarenville Facebook page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CA" dirty="0" smtClean="0"/>
              <a:t>Clarenville Town Council 2005-2009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CA" dirty="0" smtClean="0"/>
              <a:t>Arts and Commerce degrees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CA" dirty="0" smtClean="0"/>
              <a:t>MBA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CA" dirty="0" smtClean="0"/>
              <a:t>Social Media and E-marketing Certificate Memorial University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710284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i="1" dirty="0" smtClean="0"/>
              <a:t>Facebook Marketing</a:t>
            </a:r>
            <a:endParaRPr lang="en-CA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i="1" dirty="0" smtClean="0"/>
              <a:t>Facebook allows you to get found, engage customers, create a community and promote other content.</a:t>
            </a:r>
          </a:p>
          <a:p>
            <a:endParaRPr lang="en-CA" i="1" dirty="0" smtClean="0"/>
          </a:p>
          <a:p>
            <a:r>
              <a:rPr lang="en-CA" i="1" dirty="0" smtClean="0"/>
              <a:t>Like button is key</a:t>
            </a:r>
          </a:p>
          <a:p>
            <a:endParaRPr lang="en-CA" i="1" dirty="0" smtClean="0"/>
          </a:p>
          <a:p>
            <a:r>
              <a:rPr lang="en-CA" i="1" dirty="0" smtClean="0"/>
              <a:t>Facebook has very fine “Targeting ability”</a:t>
            </a:r>
          </a:p>
          <a:p>
            <a:endParaRPr lang="en-CA" i="1" dirty="0" smtClean="0"/>
          </a:p>
          <a:p>
            <a:r>
              <a:rPr lang="en-CA" i="1" dirty="0" smtClean="0"/>
              <a:t>You only pay for clicks!</a:t>
            </a:r>
          </a:p>
          <a:p>
            <a:endParaRPr lang="en-CA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245993"/>
            <a:ext cx="3564041" cy="1596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16" t="328" r="63223" b="76166"/>
          <a:stretch/>
        </p:blipFill>
        <p:spPr bwMode="auto">
          <a:xfrm>
            <a:off x="467594" y="548680"/>
            <a:ext cx="1405823" cy="553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37115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i="1" dirty="0" smtClean="0"/>
              <a:t>Facebook Marketing</a:t>
            </a:r>
            <a:endParaRPr lang="en-CA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i="1" dirty="0" smtClean="0"/>
              <a:t>Where to Start?</a:t>
            </a:r>
          </a:p>
          <a:p>
            <a:pPr marL="850392" lvl="1" indent="-457200">
              <a:buFont typeface="+mj-lt"/>
              <a:buAutoNum type="arabicPeriod"/>
            </a:pPr>
            <a:r>
              <a:rPr lang="en-CA" i="1" dirty="0" smtClean="0"/>
              <a:t>Register a page</a:t>
            </a:r>
          </a:p>
          <a:p>
            <a:pPr marL="850392" lvl="1" indent="-457200">
              <a:buFont typeface="+mj-lt"/>
              <a:buAutoNum type="arabicPeriod"/>
            </a:pPr>
            <a:r>
              <a:rPr lang="en-CA" i="1" dirty="0" smtClean="0"/>
              <a:t>Customize a page (</a:t>
            </a:r>
            <a:r>
              <a:rPr lang="en-CA" i="1" dirty="0" err="1" smtClean="0"/>
              <a:t>iframes</a:t>
            </a:r>
            <a:r>
              <a:rPr lang="en-CA" i="1" dirty="0"/>
              <a:t> &amp;</a:t>
            </a:r>
            <a:r>
              <a:rPr lang="en-CA" i="1" dirty="0" smtClean="0"/>
              <a:t> Vanity URL)</a:t>
            </a:r>
          </a:p>
          <a:p>
            <a:pPr marL="850392" lvl="1" indent="-457200">
              <a:buFont typeface="+mj-lt"/>
              <a:buAutoNum type="arabicPeriod"/>
            </a:pPr>
            <a:r>
              <a:rPr lang="en-CA" i="1" dirty="0" smtClean="0"/>
              <a:t>Create a Landing Page</a:t>
            </a:r>
          </a:p>
          <a:p>
            <a:pPr marL="850392" lvl="1" indent="-457200">
              <a:buFont typeface="+mj-lt"/>
              <a:buAutoNum type="arabicPeriod"/>
            </a:pPr>
            <a:r>
              <a:rPr lang="en-CA" i="1" dirty="0" smtClean="0"/>
              <a:t>Add Content</a:t>
            </a:r>
          </a:p>
          <a:p>
            <a:pPr marL="850392" lvl="1" indent="-457200">
              <a:buFont typeface="+mj-lt"/>
              <a:buAutoNum type="arabicPeriod"/>
            </a:pPr>
            <a:r>
              <a:rPr lang="en-CA" i="1" dirty="0" smtClean="0"/>
              <a:t>Gather and engage fans </a:t>
            </a:r>
          </a:p>
          <a:p>
            <a:pPr marL="850392" lvl="1" indent="-457200">
              <a:buFont typeface="+mj-lt"/>
              <a:buAutoNum type="arabicPeriod"/>
            </a:pPr>
            <a:r>
              <a:rPr lang="en-CA" i="1" dirty="0" smtClean="0"/>
              <a:t>Connect with other social media</a:t>
            </a:r>
          </a:p>
          <a:p>
            <a:pPr marL="0" indent="0">
              <a:buNone/>
            </a:pPr>
            <a:endParaRPr lang="en-CA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245993"/>
            <a:ext cx="3564041" cy="1596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542" y="672158"/>
            <a:ext cx="1401763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01884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Examples</a:t>
            </a:r>
            <a:endParaRPr lang="en-CA" dirty="0"/>
          </a:p>
        </p:txBody>
      </p:sp>
      <p:pic>
        <p:nvPicPr>
          <p:cNvPr id="13314" name="Picture 2">
            <a:hlinkClick r:id="rId2"/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33" b="13021"/>
          <a:stretch/>
        </p:blipFill>
        <p:spPr bwMode="auto">
          <a:xfrm>
            <a:off x="4644008" y="2505224"/>
            <a:ext cx="3219624" cy="2443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>
            <a:hlinkClick r:id="rId4"/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00" b="14844"/>
          <a:stretch/>
        </p:blipFill>
        <p:spPr bwMode="auto">
          <a:xfrm>
            <a:off x="755576" y="2528323"/>
            <a:ext cx="3109397" cy="2420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97593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628800"/>
            <a:ext cx="5977498" cy="4226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58695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i="1" dirty="0" smtClean="0"/>
              <a:t>You Tube</a:t>
            </a:r>
            <a:endParaRPr lang="en-CA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i="1" dirty="0" smtClean="0"/>
              <a:t>Owned by Google</a:t>
            </a:r>
          </a:p>
          <a:p>
            <a:r>
              <a:rPr lang="en-CA" i="1" dirty="0" smtClean="0"/>
              <a:t>FREE </a:t>
            </a:r>
          </a:p>
          <a:p>
            <a:r>
              <a:rPr lang="en-CA" i="1" dirty="0" smtClean="0"/>
              <a:t>Allows users to upload and share videos</a:t>
            </a:r>
          </a:p>
          <a:p>
            <a:r>
              <a:rPr lang="en-CA" i="1" dirty="0" smtClean="0"/>
              <a:t>4</a:t>
            </a:r>
            <a:r>
              <a:rPr lang="en-CA" i="1" baseline="30000" dirty="0" smtClean="0"/>
              <a:t>th</a:t>
            </a:r>
            <a:r>
              <a:rPr lang="en-CA" i="1" dirty="0" smtClean="0"/>
              <a:t> largest website on the internet</a:t>
            </a:r>
          </a:p>
          <a:p>
            <a:r>
              <a:rPr lang="en-CA" i="1" dirty="0" smtClean="0"/>
              <a:t>As many users over 45 as under 18</a:t>
            </a:r>
          </a:p>
          <a:p>
            <a:r>
              <a:rPr lang="en-CA" i="1" dirty="0" smtClean="0"/>
              <a:t>On demand – prime time is all the time</a:t>
            </a:r>
          </a:p>
          <a:p>
            <a:r>
              <a:rPr lang="en-CA" i="1" dirty="0" smtClean="0"/>
              <a:t>Integrates well with Facebook</a:t>
            </a:r>
          </a:p>
          <a:p>
            <a:r>
              <a:rPr lang="en-CA" i="1" dirty="0" smtClean="0"/>
              <a:t>Can sponsor video with Sponsored Videos</a:t>
            </a:r>
          </a:p>
          <a:p>
            <a:pPr marL="0" indent="0">
              <a:buNone/>
            </a:pPr>
            <a:endParaRPr lang="en-CA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476672"/>
            <a:ext cx="3560763" cy="159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37016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i="1" dirty="0" smtClean="0"/>
              <a:t>You Tube </a:t>
            </a:r>
            <a:br>
              <a:rPr lang="en-CA" i="1" dirty="0" smtClean="0"/>
            </a:br>
            <a:r>
              <a:rPr lang="en-CA" sz="2700" i="1" dirty="0" smtClean="0"/>
              <a:t>Sponsored Video</a:t>
            </a:r>
            <a:endParaRPr lang="en-CA" sz="2700" i="1" dirty="0"/>
          </a:p>
        </p:txBody>
      </p:sp>
      <p:pic>
        <p:nvPicPr>
          <p:cNvPr id="4" name="hTffb8OF8_U?version=3&amp;hl=en_US"/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763688" y="2073697"/>
            <a:ext cx="5504259" cy="4128194"/>
          </a:xfrm>
          <a:prstGeom prst="rect">
            <a:avLst/>
          </a:prstGeom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476672"/>
            <a:ext cx="3560763" cy="159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70314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i="1" dirty="0" smtClean="0"/>
              <a:t>You Tube </a:t>
            </a:r>
            <a:r>
              <a:rPr lang="en-CA" dirty="0" smtClean="0"/>
              <a:t/>
            </a:r>
            <a:br>
              <a:rPr lang="en-CA" dirty="0" smtClean="0"/>
            </a:br>
            <a:endParaRPr lang="en-CA" sz="2700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476672"/>
            <a:ext cx="3560763" cy="159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CA" i="1" dirty="0" smtClean="0"/>
              <a:t>Where to Start?</a:t>
            </a:r>
          </a:p>
          <a:p>
            <a:pPr lvl="1"/>
            <a:r>
              <a:rPr lang="en-CA" i="1" dirty="0" smtClean="0"/>
              <a:t>Create a YouTube Account (Channel)</a:t>
            </a:r>
          </a:p>
          <a:p>
            <a:pPr lvl="1"/>
            <a:r>
              <a:rPr lang="en-CA" i="1" dirty="0" smtClean="0"/>
              <a:t>Add value to the page with creative, valuable, emotional content</a:t>
            </a:r>
          </a:p>
          <a:p>
            <a:pPr lvl="2"/>
            <a:r>
              <a:rPr lang="en-CA" i="1" dirty="0" smtClean="0"/>
              <a:t>Educate</a:t>
            </a:r>
          </a:p>
          <a:p>
            <a:pPr lvl="2"/>
            <a:r>
              <a:rPr lang="en-CA" i="1" dirty="0" smtClean="0"/>
              <a:t>Answer questions</a:t>
            </a:r>
          </a:p>
          <a:p>
            <a:pPr lvl="2"/>
            <a:r>
              <a:rPr lang="en-CA" i="1" dirty="0" smtClean="0"/>
              <a:t>Product reviews</a:t>
            </a:r>
          </a:p>
          <a:p>
            <a:pPr lvl="2"/>
            <a:r>
              <a:rPr lang="en-CA" i="1" dirty="0" smtClean="0"/>
              <a:t>Tell a story</a:t>
            </a:r>
          </a:p>
          <a:p>
            <a:pPr lvl="2"/>
            <a:r>
              <a:rPr lang="en-CA" i="1" dirty="0" smtClean="0"/>
              <a:t>Debunk Myths</a:t>
            </a:r>
          </a:p>
          <a:p>
            <a:pPr lvl="2"/>
            <a:r>
              <a:rPr lang="en-CA" i="1" dirty="0" smtClean="0"/>
              <a:t>Slide Presentation</a:t>
            </a:r>
          </a:p>
          <a:p>
            <a:pPr lvl="1"/>
            <a:r>
              <a:rPr lang="en-CA" i="1" dirty="0" smtClean="0"/>
              <a:t>Add Key search words</a:t>
            </a:r>
          </a:p>
          <a:p>
            <a:pPr lvl="1"/>
            <a:r>
              <a:rPr lang="en-CA" i="1" dirty="0" smtClean="0"/>
              <a:t>Share</a:t>
            </a:r>
          </a:p>
          <a:p>
            <a:pPr lvl="1"/>
            <a:r>
              <a:rPr lang="en-CA" i="1" dirty="0" smtClean="0"/>
              <a:t>See </a:t>
            </a:r>
            <a:r>
              <a:rPr lang="en-CA" i="1" dirty="0" smtClean="0">
                <a:hlinkClick r:id="rId3"/>
              </a:rPr>
              <a:t>www.youtube.com/user/brandedchanneldemo</a:t>
            </a:r>
            <a:endParaRPr lang="en-CA" i="1" dirty="0" smtClean="0"/>
          </a:p>
          <a:p>
            <a:pPr lvl="1"/>
            <a:endParaRPr lang="en-CA" dirty="0" smtClean="0"/>
          </a:p>
          <a:p>
            <a:pPr lvl="1"/>
            <a:endParaRPr lang="en-CA" dirty="0" smtClean="0"/>
          </a:p>
          <a:p>
            <a:pPr lvl="1"/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238159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1143000"/>
          </a:xfrm>
        </p:spPr>
        <p:txBody>
          <a:bodyPr>
            <a:normAutofit/>
          </a:bodyPr>
          <a:lstStyle/>
          <a:p>
            <a:r>
              <a:rPr lang="en-CA" i="1" dirty="0" smtClean="0"/>
              <a:t>Example</a:t>
            </a:r>
            <a:endParaRPr lang="en-CA" i="1" dirty="0"/>
          </a:p>
        </p:txBody>
      </p:sp>
      <p:pic>
        <p:nvPicPr>
          <p:cNvPr id="14338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700808"/>
            <a:ext cx="5400600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8904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5" t="28509" r="4612" b="31406"/>
          <a:stretch/>
        </p:blipFill>
        <p:spPr bwMode="auto">
          <a:xfrm>
            <a:off x="4466884" y="4005064"/>
            <a:ext cx="3484345" cy="11454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268760"/>
            <a:ext cx="3048000" cy="259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78407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074713"/>
            <a:ext cx="8229600" cy="1143000"/>
          </a:xfrm>
        </p:spPr>
        <p:txBody>
          <a:bodyPr/>
          <a:lstStyle/>
          <a:p>
            <a:r>
              <a:rPr lang="en-CA" i="1" dirty="0" smtClean="0"/>
              <a:t>Blogs and Twitter</a:t>
            </a:r>
            <a:endParaRPr lang="en-CA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2852936"/>
            <a:ext cx="8229600" cy="4389120"/>
          </a:xfrm>
        </p:spPr>
        <p:txBody>
          <a:bodyPr>
            <a:normAutofit/>
          </a:bodyPr>
          <a:lstStyle/>
          <a:p>
            <a:r>
              <a:rPr lang="en-CA" i="1" dirty="0" smtClean="0"/>
              <a:t>Blogs – Web Logs – online newsletters</a:t>
            </a:r>
          </a:p>
          <a:p>
            <a:r>
              <a:rPr lang="en-CA" i="1" dirty="0" smtClean="0"/>
              <a:t>Twitter is a </a:t>
            </a:r>
            <a:r>
              <a:rPr lang="en-CA" i="1" dirty="0" err="1" smtClean="0"/>
              <a:t>microblog</a:t>
            </a:r>
            <a:r>
              <a:rPr lang="en-CA" i="1" dirty="0" smtClean="0"/>
              <a:t>  (140 characters or less)</a:t>
            </a:r>
          </a:p>
          <a:p>
            <a:r>
              <a:rPr lang="en-CA" i="1" dirty="0" smtClean="0"/>
              <a:t>These sites help build community, improve customers service, build brand awareness and build TRUST.</a:t>
            </a:r>
          </a:p>
          <a:p>
            <a:r>
              <a:rPr lang="en-CA" i="1" dirty="0" smtClean="0"/>
              <a:t>Fastest growing segment of the Social Media toolkit</a:t>
            </a: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620688"/>
            <a:ext cx="3560763" cy="159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860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7584" y="1196752"/>
            <a:ext cx="7772400" cy="1143000"/>
          </a:xfrm>
        </p:spPr>
        <p:txBody>
          <a:bodyPr>
            <a:normAutofit fontScale="90000"/>
          </a:bodyPr>
          <a:lstStyle/>
          <a:p>
            <a:r>
              <a:rPr lang="en-CA" i="1" dirty="0"/>
              <a:t>Marketing Your Business – </a:t>
            </a:r>
            <a:r>
              <a:rPr lang="en-CA" sz="3100" i="1" dirty="0"/>
              <a:t>Applying Social Media to Create Relationships </a:t>
            </a:r>
            <a:r>
              <a:rPr lang="en-CA" sz="3100" dirty="0"/>
              <a:t/>
            </a:r>
            <a:br>
              <a:rPr lang="en-CA" sz="3100" dirty="0"/>
            </a:br>
            <a:endParaRPr lang="en-CA" dirty="0"/>
          </a:p>
        </p:txBody>
      </p:sp>
      <p:sp>
        <p:nvSpPr>
          <p:cNvPr id="4" name="Rectangle 3"/>
          <p:cNvSpPr/>
          <p:nvPr/>
        </p:nvSpPr>
        <p:spPr>
          <a:xfrm>
            <a:off x="664816" y="1556792"/>
            <a:ext cx="784887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CA" dirty="0" smtClean="0"/>
          </a:p>
          <a:p>
            <a:r>
              <a:rPr lang="en-CA" dirty="0" smtClean="0"/>
              <a:t>After the session you will:</a:t>
            </a:r>
          </a:p>
          <a:p>
            <a:endParaRPr lang="en-CA" dirty="0" smtClean="0"/>
          </a:p>
          <a:p>
            <a:pPr marL="342900" indent="-342900">
              <a:buFont typeface="+mj-lt"/>
              <a:buAutoNum type="arabicPeriod"/>
            </a:pPr>
            <a:r>
              <a:rPr lang="en-CA" dirty="0" smtClean="0"/>
              <a:t>Develop a better appreciation for the value of marketing in understanding your company and its customers with an eye to maximizing businesses success.</a:t>
            </a:r>
          </a:p>
          <a:p>
            <a:pPr marL="342900" indent="-342900">
              <a:buFont typeface="+mj-lt"/>
              <a:buAutoNum type="arabicPeriod"/>
            </a:pPr>
            <a:r>
              <a:rPr lang="en-CA" dirty="0" smtClean="0"/>
              <a:t>Be better able to define your company’s purpose, the unique aspects of its product, how the product should be promoted, and where it is sold.</a:t>
            </a:r>
          </a:p>
          <a:p>
            <a:pPr marL="342900" indent="-342900">
              <a:buFont typeface="+mj-lt"/>
              <a:buAutoNum type="arabicPeriod"/>
            </a:pPr>
            <a:r>
              <a:rPr lang="en-CA" dirty="0" smtClean="0"/>
              <a:t>Develop an appreciation for the business marketing potential and application of five Social Media tools and how each can be integrated with the other and with company websites:</a:t>
            </a:r>
          </a:p>
          <a:p>
            <a:pPr lvl="2"/>
            <a:r>
              <a:rPr lang="en-CA" dirty="0" smtClean="0"/>
              <a:t>1)	Facebook</a:t>
            </a:r>
          </a:p>
          <a:p>
            <a:pPr lvl="2"/>
            <a:r>
              <a:rPr lang="en-CA" dirty="0" smtClean="0"/>
              <a:t>2)	You Tube</a:t>
            </a:r>
          </a:p>
          <a:p>
            <a:pPr lvl="2"/>
            <a:r>
              <a:rPr lang="en-CA" dirty="0" smtClean="0"/>
              <a:t>3)	Blogs (including Twitter)</a:t>
            </a:r>
          </a:p>
          <a:p>
            <a:pPr lvl="2"/>
            <a:r>
              <a:rPr lang="en-CA" dirty="0" smtClean="0"/>
              <a:t>4)	Google </a:t>
            </a:r>
            <a:r>
              <a:rPr lang="en-CA" dirty="0" err="1" smtClean="0"/>
              <a:t>Adwords</a:t>
            </a:r>
            <a:r>
              <a:rPr lang="en-CA" dirty="0" smtClean="0"/>
              <a:t>  </a:t>
            </a:r>
          </a:p>
          <a:p>
            <a:pPr lvl="2"/>
            <a:r>
              <a:rPr lang="en-CA" dirty="0" smtClean="0"/>
              <a:t>5)	</a:t>
            </a:r>
            <a:r>
              <a:rPr lang="en-CA" dirty="0" err="1" smtClean="0"/>
              <a:t>Groupon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461350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847700"/>
            <a:ext cx="8229600" cy="1143000"/>
          </a:xfrm>
        </p:spPr>
        <p:txBody>
          <a:bodyPr/>
          <a:lstStyle/>
          <a:p>
            <a:r>
              <a:rPr lang="en-CA" i="1" dirty="0" smtClean="0"/>
              <a:t>Blogs and Twitter</a:t>
            </a:r>
            <a:endParaRPr lang="en-CA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568" y="2708920"/>
            <a:ext cx="8229600" cy="4389120"/>
          </a:xfrm>
        </p:spPr>
        <p:txBody>
          <a:bodyPr>
            <a:normAutofit/>
          </a:bodyPr>
          <a:lstStyle/>
          <a:p>
            <a:r>
              <a:rPr lang="en-CA" i="1" dirty="0"/>
              <a:t>Main Success factors from a business perspective	</a:t>
            </a:r>
          </a:p>
          <a:p>
            <a:pPr lvl="1"/>
            <a:r>
              <a:rPr lang="en-CA" i="1" dirty="0"/>
              <a:t>Influence</a:t>
            </a:r>
          </a:p>
          <a:p>
            <a:pPr lvl="1"/>
            <a:r>
              <a:rPr lang="en-CA" i="1" dirty="0"/>
              <a:t>Brevity</a:t>
            </a:r>
          </a:p>
          <a:p>
            <a:pPr lvl="1"/>
            <a:r>
              <a:rPr lang="en-CA" i="1" dirty="0"/>
              <a:t>Accessibility (Mobile)</a:t>
            </a:r>
          </a:p>
          <a:p>
            <a:pPr lvl="1"/>
            <a:r>
              <a:rPr lang="en-CA" i="1" dirty="0"/>
              <a:t>Interaction</a:t>
            </a:r>
          </a:p>
          <a:p>
            <a:pPr lvl="1"/>
            <a:r>
              <a:rPr lang="en-CA" i="1" dirty="0"/>
              <a:t>Versatility</a:t>
            </a:r>
            <a:endParaRPr lang="en-CA" i="1" dirty="0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3077" y="620688"/>
            <a:ext cx="3560763" cy="159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34111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548680"/>
            <a:ext cx="8229600" cy="1143000"/>
          </a:xfrm>
        </p:spPr>
        <p:txBody>
          <a:bodyPr/>
          <a:lstStyle/>
          <a:p>
            <a:r>
              <a:rPr lang="en-CA" i="1" dirty="0" smtClean="0"/>
              <a:t>Blogs</a:t>
            </a:r>
            <a:endParaRPr lang="en-CA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96" y="1700808"/>
            <a:ext cx="8229600" cy="4389120"/>
          </a:xfrm>
        </p:spPr>
        <p:txBody>
          <a:bodyPr/>
          <a:lstStyle/>
          <a:p>
            <a:r>
              <a:rPr lang="en-CA" i="1" dirty="0" smtClean="0"/>
              <a:t>Blogger is a common blogging tool</a:t>
            </a:r>
          </a:p>
          <a:p>
            <a:r>
              <a:rPr lang="en-CA" i="1" dirty="0" smtClean="0"/>
              <a:t>Easy to set up and use</a:t>
            </a:r>
          </a:p>
          <a:p>
            <a:r>
              <a:rPr lang="en-CA" i="1" dirty="0" smtClean="0"/>
              <a:t>Adding key words make it searchable</a:t>
            </a:r>
          </a:p>
          <a:p>
            <a:endParaRPr lang="en-CA" dirty="0"/>
          </a:p>
          <a:p>
            <a:endParaRPr lang="en-CA" dirty="0"/>
          </a:p>
        </p:txBody>
      </p:sp>
      <p:pic>
        <p:nvPicPr>
          <p:cNvPr id="12290" name="Picture 2">
            <a:hlinkClick r:id="rId2"/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23" r="17084" b="13021"/>
          <a:stretch/>
        </p:blipFill>
        <p:spPr bwMode="auto">
          <a:xfrm>
            <a:off x="2771800" y="3501008"/>
            <a:ext cx="3528392" cy="2898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81874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i="1" dirty="0" smtClean="0"/>
              <a:t>Twitter</a:t>
            </a:r>
            <a:endParaRPr lang="en-CA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i="1" dirty="0" smtClean="0"/>
              <a:t>Fast growing site with over 200 million accounts</a:t>
            </a:r>
          </a:p>
          <a:p>
            <a:r>
              <a:rPr lang="en-CA" i="1" dirty="0" smtClean="0"/>
              <a:t>140 million tweets per day</a:t>
            </a:r>
          </a:p>
          <a:p>
            <a:r>
              <a:rPr lang="en-CA" i="1" dirty="0" smtClean="0"/>
              <a:t>Can “follow” tweets of selected people/organizations</a:t>
            </a:r>
          </a:p>
          <a:p>
            <a:r>
              <a:rPr lang="en-CA" i="1" dirty="0" smtClean="0"/>
              <a:t>45% of business saw Twitter as important to their business – 83% expect to increase use in the next 6 months.</a:t>
            </a:r>
          </a:p>
          <a:p>
            <a:r>
              <a:rPr lang="en-CA" i="1" dirty="0" smtClean="0"/>
              <a:t>Second most popular Social Media Site</a:t>
            </a:r>
          </a:p>
          <a:p>
            <a:endParaRPr lang="en-CA" i="1" dirty="0"/>
          </a:p>
        </p:txBody>
      </p:sp>
    </p:spTree>
    <p:extLst>
      <p:ext uri="{BB962C8B-B14F-4D97-AF65-F5344CB8AC3E}">
        <p14:creationId xmlns:p14="http://schemas.microsoft.com/office/powerpoint/2010/main" val="3413731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343872"/>
          </a:xfrm>
        </p:spPr>
        <p:txBody>
          <a:bodyPr/>
          <a:lstStyle/>
          <a:p>
            <a:endParaRPr lang="en-CA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76" t="36720" r="39374" b="34635"/>
          <a:stretch/>
        </p:blipFill>
        <p:spPr bwMode="auto">
          <a:xfrm>
            <a:off x="395536" y="980728"/>
            <a:ext cx="8424936" cy="3960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81045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i="1" dirty="0" smtClean="0"/>
              <a:t>Example</a:t>
            </a:r>
            <a:endParaRPr lang="en-CA" i="1" dirty="0"/>
          </a:p>
        </p:txBody>
      </p:sp>
      <p:pic>
        <p:nvPicPr>
          <p:cNvPr id="15362" name="Picture 2">
            <a:hlinkClick r:id="rId2"/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917" b="7032"/>
          <a:stretch/>
        </p:blipFill>
        <p:spPr bwMode="auto">
          <a:xfrm>
            <a:off x="2123728" y="2060848"/>
            <a:ext cx="4896544" cy="44367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34598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www.thisdigitalworld.com/.a/6a0133f1853673970b0133f3f4a739970b-800w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492896"/>
            <a:ext cx="4860540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733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/>
              <a:t/>
            </a:r>
            <a:br>
              <a:rPr lang="en-CA" dirty="0"/>
            </a:br>
            <a:r>
              <a:rPr lang="en-CA" i="1" dirty="0" smtClean="0"/>
              <a:t>Google </a:t>
            </a:r>
            <a:r>
              <a:rPr lang="en-CA" i="1" dirty="0" err="1" smtClean="0"/>
              <a:t>Adwords</a:t>
            </a:r>
            <a:endParaRPr lang="en-CA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2204864"/>
            <a:ext cx="8229600" cy="4389120"/>
          </a:xfrm>
        </p:spPr>
        <p:txBody>
          <a:bodyPr>
            <a:normAutofit fontScale="92500" lnSpcReduction="20000"/>
          </a:bodyPr>
          <a:lstStyle/>
          <a:p>
            <a:r>
              <a:rPr lang="en-CA" b="1" i="1" dirty="0"/>
              <a:t>Targeted reach</a:t>
            </a:r>
          </a:p>
          <a:p>
            <a:r>
              <a:rPr lang="en-CA" i="1" dirty="0" err="1" smtClean="0"/>
              <a:t>AdWords</a:t>
            </a:r>
            <a:r>
              <a:rPr lang="en-CA" i="1" dirty="0" smtClean="0"/>
              <a:t> help target </a:t>
            </a:r>
            <a:r>
              <a:rPr lang="en-CA" i="1" dirty="0"/>
              <a:t>new audiences on </a:t>
            </a:r>
            <a:r>
              <a:rPr lang="en-CA" i="1" dirty="0" smtClean="0"/>
              <a:t>Google by showing paid sites higher in search results.</a:t>
            </a:r>
            <a:endParaRPr lang="en-CA" i="1" dirty="0"/>
          </a:p>
          <a:p>
            <a:r>
              <a:rPr lang="en-CA" b="1" i="1" dirty="0"/>
              <a:t>Greater control</a:t>
            </a:r>
          </a:p>
          <a:p>
            <a:r>
              <a:rPr lang="en-CA" i="1" dirty="0" smtClean="0"/>
              <a:t>Ads and ad budgets can be adjusted to the results. Can  </a:t>
            </a:r>
            <a:r>
              <a:rPr lang="en-CA" i="1" dirty="0"/>
              <a:t>display a variety of ad formats and </a:t>
            </a:r>
            <a:r>
              <a:rPr lang="en-CA" i="1" dirty="0" smtClean="0"/>
              <a:t>target ads </a:t>
            </a:r>
            <a:r>
              <a:rPr lang="en-CA" i="1" dirty="0"/>
              <a:t>to specific languages and geographic locations.</a:t>
            </a:r>
          </a:p>
          <a:p>
            <a:r>
              <a:rPr lang="en-CA" b="1" i="1" dirty="0"/>
              <a:t>Measurable value</a:t>
            </a:r>
          </a:p>
          <a:p>
            <a:r>
              <a:rPr lang="en-CA" i="1" dirty="0" smtClean="0"/>
              <a:t>No </a:t>
            </a:r>
            <a:r>
              <a:rPr lang="en-CA" i="1" dirty="0"/>
              <a:t>minimum spending requirement or time commitment. </a:t>
            </a:r>
            <a:r>
              <a:rPr lang="en-CA" i="1" dirty="0" smtClean="0"/>
              <a:t>With </a:t>
            </a:r>
            <a:r>
              <a:rPr lang="en-CA" i="1" dirty="0"/>
              <a:t>the cost-per-click option, </a:t>
            </a:r>
            <a:r>
              <a:rPr lang="en-CA" i="1" dirty="0" smtClean="0"/>
              <a:t>the seller is only </a:t>
            </a:r>
            <a:r>
              <a:rPr lang="en-CA" i="1" dirty="0"/>
              <a:t>charged if people click </a:t>
            </a:r>
            <a:r>
              <a:rPr lang="en-CA" i="1" dirty="0" smtClean="0"/>
              <a:t>the ad - This </a:t>
            </a:r>
            <a:r>
              <a:rPr lang="en-CA" i="1" dirty="0"/>
              <a:t>means every dollar of </a:t>
            </a:r>
            <a:r>
              <a:rPr lang="en-CA" i="1" dirty="0" smtClean="0"/>
              <a:t>budget </a:t>
            </a:r>
            <a:r>
              <a:rPr lang="en-CA" i="1" dirty="0"/>
              <a:t>goes toward bringing new </a:t>
            </a:r>
            <a:r>
              <a:rPr lang="en-CA" i="1" dirty="0" smtClean="0"/>
              <a:t>prospects.</a:t>
            </a:r>
            <a:endParaRPr lang="en-CA" i="1" dirty="0"/>
          </a:p>
          <a:p>
            <a:endParaRPr lang="en-CA" dirty="0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3237" y="548680"/>
            <a:ext cx="3560763" cy="159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1768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Google </a:t>
            </a:r>
            <a:r>
              <a:rPr lang="en-CA" dirty="0" err="1" smtClean="0"/>
              <a:t>Adwords</a:t>
            </a:r>
            <a:endParaRPr lang="en-CA" dirty="0"/>
          </a:p>
        </p:txBody>
      </p:sp>
      <p:pic>
        <p:nvPicPr>
          <p:cNvPr id="4" name="JTWPMSI-mOA?version=3&amp;hl=en_US"/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526315" y="1844824"/>
            <a:ext cx="6070021" cy="4552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865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6026" y="2071688"/>
            <a:ext cx="4686300" cy="2714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79524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i="1" dirty="0" err="1" smtClean="0"/>
              <a:t>Groupon</a:t>
            </a:r>
            <a:endParaRPr lang="en-CA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5251" y="2149178"/>
            <a:ext cx="8229600" cy="4389120"/>
          </a:xfrm>
        </p:spPr>
        <p:txBody>
          <a:bodyPr>
            <a:normAutofit/>
          </a:bodyPr>
          <a:lstStyle/>
          <a:p>
            <a:r>
              <a:rPr lang="en-CA" i="1" dirty="0" err="1"/>
              <a:t>Groupon</a:t>
            </a:r>
            <a:r>
              <a:rPr lang="en-CA" i="1" dirty="0"/>
              <a:t> </a:t>
            </a:r>
            <a:r>
              <a:rPr lang="en-CA" i="1" dirty="0" smtClean="0"/>
              <a:t>(group coupon) </a:t>
            </a:r>
            <a:r>
              <a:rPr lang="en-CA" i="1" dirty="0"/>
              <a:t>is a deal-of-the-day website that features discounted gift certificates usable at local or national companies</a:t>
            </a:r>
            <a:r>
              <a:rPr lang="en-CA" i="1" dirty="0" smtClean="0"/>
              <a:t>.</a:t>
            </a:r>
          </a:p>
          <a:p>
            <a:r>
              <a:rPr lang="en-CA" i="1" dirty="0"/>
              <a:t>if a certain number of people sign up for the offer, then the deal becomes available to </a:t>
            </a:r>
            <a:r>
              <a:rPr lang="en-CA" i="1" dirty="0" smtClean="0"/>
              <a:t>all</a:t>
            </a:r>
          </a:p>
          <a:p>
            <a:r>
              <a:rPr lang="en-CA" i="1" dirty="0"/>
              <a:t>the merchant does not pay any upfront cost to </a:t>
            </a:r>
            <a:r>
              <a:rPr lang="en-CA" i="1" dirty="0" smtClean="0"/>
              <a:t>participate</a:t>
            </a:r>
          </a:p>
          <a:p>
            <a:endParaRPr lang="en-CA" i="1" dirty="0"/>
          </a:p>
          <a:p>
            <a:r>
              <a:rPr lang="en-CA" i="1" dirty="0" smtClean="0"/>
              <a:t>How to participate See: </a:t>
            </a:r>
            <a:r>
              <a:rPr lang="en-CA" i="1" dirty="0" smtClean="0">
                <a:hlinkClick r:id="rId2"/>
              </a:rPr>
              <a:t>http</a:t>
            </a:r>
            <a:r>
              <a:rPr lang="en-CA" i="1" dirty="0">
                <a:hlinkClick r:id="rId2"/>
              </a:rPr>
              <a:t>://www.grouponworks.com</a:t>
            </a:r>
            <a:r>
              <a:rPr lang="en-CA" i="1" dirty="0" smtClean="0">
                <a:hlinkClick r:id="rId2"/>
              </a:rPr>
              <a:t>/</a:t>
            </a:r>
            <a:endParaRPr lang="en-CA" i="1" dirty="0" smtClean="0"/>
          </a:p>
          <a:p>
            <a:endParaRPr lang="en-CA" dirty="0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404664"/>
            <a:ext cx="3560763" cy="159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06723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 eaLnBrk="1" hangingPunct="1"/>
            <a:r>
              <a:rPr lang="en-GB" sz="4800" b="1" i="1" dirty="0" smtClean="0"/>
              <a:t>Definition of Marketing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en-GB" sz="2800" i="1" dirty="0" smtClean="0"/>
              <a:t>Marketing is:</a:t>
            </a:r>
          </a:p>
          <a:p>
            <a:pPr lvl="1" eaLnBrk="1" hangingPunct="1">
              <a:buFont typeface="Arial" charset="0"/>
              <a:buChar char="•"/>
            </a:pPr>
            <a:r>
              <a:rPr lang="en-GB" i="1" dirty="0" smtClean="0"/>
              <a:t>A Process of Planning and Doing…</a:t>
            </a:r>
          </a:p>
          <a:p>
            <a:pPr lvl="1" eaLnBrk="1" hangingPunct="1">
              <a:buFont typeface="Arial" charset="0"/>
              <a:buChar char="•"/>
            </a:pPr>
            <a:r>
              <a:rPr lang="en-GB" i="1" dirty="0" smtClean="0"/>
              <a:t>The Conception (Product), the Pricing, The Promotion and the Distribution (Place)…</a:t>
            </a:r>
          </a:p>
          <a:p>
            <a:pPr lvl="1" eaLnBrk="1" hangingPunct="1">
              <a:buFont typeface="Arial" charset="0"/>
              <a:buChar char="•"/>
            </a:pPr>
            <a:r>
              <a:rPr lang="en-GB" i="1" dirty="0" smtClean="0"/>
              <a:t>Of an Idea, Good or Service…</a:t>
            </a:r>
          </a:p>
          <a:p>
            <a:pPr lvl="1" eaLnBrk="1" hangingPunct="1">
              <a:buFont typeface="Arial" charset="0"/>
              <a:buChar char="•"/>
            </a:pPr>
            <a:r>
              <a:rPr lang="en-GB" i="1" dirty="0" smtClean="0"/>
              <a:t>To create and Exchange..</a:t>
            </a:r>
          </a:p>
          <a:p>
            <a:pPr lvl="1" eaLnBrk="1" hangingPunct="1">
              <a:buFont typeface="Arial" charset="0"/>
              <a:buChar char="•"/>
            </a:pPr>
            <a:r>
              <a:rPr lang="en-GB" i="1" dirty="0" smtClean="0"/>
              <a:t>To satisfy Individual or Organizational Objectives. </a:t>
            </a:r>
          </a:p>
          <a:p>
            <a:pPr lvl="1" eaLnBrk="1" hangingPunct="1"/>
            <a:endParaRPr lang="en-GB" dirty="0" smtClean="0"/>
          </a:p>
          <a:p>
            <a:pPr lvl="1" eaLnBrk="1" hangingPunct="1"/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256505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How </a:t>
            </a:r>
            <a:r>
              <a:rPr lang="en-CA" dirty="0" err="1" smtClean="0"/>
              <a:t>Groupon</a:t>
            </a:r>
            <a:r>
              <a:rPr lang="en-CA" dirty="0" smtClean="0"/>
              <a:t> Works</a:t>
            </a:r>
            <a:endParaRPr lang="en-CA" dirty="0"/>
          </a:p>
        </p:txBody>
      </p:sp>
      <p:pic>
        <p:nvPicPr>
          <p:cNvPr id="4" name="_xgPtqT0XBY?version=3&amp;hl=en_US"/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691680" y="1968848"/>
            <a:ext cx="5976664" cy="4482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6041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84" t="16146" r="31667" b="9635"/>
          <a:stretch/>
        </p:blipFill>
        <p:spPr bwMode="auto">
          <a:xfrm>
            <a:off x="2195736" y="1244612"/>
            <a:ext cx="4971868" cy="5024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59492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3768" y="1844824"/>
            <a:ext cx="5338936" cy="1143000"/>
          </a:xfrm>
        </p:spPr>
        <p:txBody>
          <a:bodyPr/>
          <a:lstStyle/>
          <a:p>
            <a:r>
              <a:rPr lang="en-CA" b="1" i="1" dirty="0" smtClean="0"/>
              <a:t>IN SUMMARY</a:t>
            </a:r>
            <a:endParaRPr lang="en-CA" b="1" i="1" dirty="0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3356992"/>
            <a:ext cx="3560763" cy="159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05780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7724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CA" b="1" i="1" dirty="0" smtClean="0"/>
              <a:t>Here’s where we’ve answered today</a:t>
            </a:r>
            <a:r>
              <a:rPr lang="en-CA" b="1" i="1" dirty="0" smtClean="0"/>
              <a:t>...</a:t>
            </a:r>
            <a:endParaRPr lang="en-CA" dirty="0"/>
          </a:p>
        </p:txBody>
      </p:sp>
      <p:sp>
        <p:nvSpPr>
          <p:cNvPr id="24579" name="Content Placeholder 4"/>
          <p:cNvSpPr>
            <a:spLocks noGrp="1"/>
          </p:cNvSpPr>
          <p:nvPr>
            <p:ph sz="half" idx="1"/>
          </p:nvPr>
        </p:nvSpPr>
        <p:spPr>
          <a:xfrm>
            <a:off x="611560" y="1484784"/>
            <a:ext cx="7543800" cy="5213735"/>
          </a:xfrm>
        </p:spPr>
        <p:txBody>
          <a:bodyPr>
            <a:spAutoFit/>
          </a:bodyPr>
          <a:lstStyle/>
          <a:p>
            <a:pPr eaLnBrk="1" hangingPunct="1"/>
            <a:r>
              <a:rPr lang="en-CA" i="1" dirty="0" smtClean="0"/>
              <a:t>We’ve </a:t>
            </a:r>
            <a:r>
              <a:rPr lang="en-CA" i="1" dirty="0" smtClean="0"/>
              <a:t>discussed what marketing is.</a:t>
            </a:r>
          </a:p>
          <a:p>
            <a:pPr eaLnBrk="1" hangingPunct="1"/>
            <a:r>
              <a:rPr lang="en-CA" i="1" dirty="0" smtClean="0"/>
              <a:t>We’ve </a:t>
            </a:r>
            <a:r>
              <a:rPr lang="en-CA" i="1" dirty="0" smtClean="0"/>
              <a:t>learned that we need a plan – a Strategy to meet our customers needs in the environment in which he/she exists in</a:t>
            </a:r>
          </a:p>
          <a:p>
            <a:pPr eaLnBrk="1" hangingPunct="1"/>
            <a:r>
              <a:rPr lang="en-CA" i="1" dirty="0" smtClean="0"/>
              <a:t> We’ve learned the basics </a:t>
            </a:r>
            <a:r>
              <a:rPr lang="en-CA" i="1" dirty="0" smtClean="0"/>
              <a:t>of marketing </a:t>
            </a:r>
            <a:r>
              <a:rPr lang="en-CA" i="1" dirty="0" smtClean="0"/>
              <a:t>strategy formulation.</a:t>
            </a:r>
          </a:p>
          <a:p>
            <a:r>
              <a:rPr lang="en-CA" i="1" dirty="0" smtClean="0"/>
              <a:t>We’ve developed </a:t>
            </a:r>
            <a:r>
              <a:rPr lang="en-CA" i="1" dirty="0"/>
              <a:t>an appreciation for the business marketing potential and application of five Social Media </a:t>
            </a:r>
            <a:r>
              <a:rPr lang="en-CA" i="1" dirty="0" smtClean="0"/>
              <a:t>tools: Facebook, You Tube, Blogs </a:t>
            </a:r>
            <a:r>
              <a:rPr lang="en-CA" i="1" dirty="0"/>
              <a:t>(including Twitter</a:t>
            </a:r>
            <a:r>
              <a:rPr lang="en-CA" i="1" dirty="0" smtClean="0"/>
              <a:t>), Google </a:t>
            </a:r>
            <a:r>
              <a:rPr lang="en-CA" i="1" dirty="0" err="1" smtClean="0"/>
              <a:t>Adwords</a:t>
            </a:r>
            <a:r>
              <a:rPr lang="en-CA" i="1" dirty="0" smtClean="0"/>
              <a:t> &amp; </a:t>
            </a:r>
            <a:r>
              <a:rPr lang="en-CA" i="1" dirty="0" err="1" smtClean="0"/>
              <a:t>Groupon</a:t>
            </a:r>
            <a:endParaRPr lang="en-CA" i="1" dirty="0"/>
          </a:p>
          <a:p>
            <a:pPr marL="0" indent="0">
              <a:buNone/>
            </a:pPr>
            <a:r>
              <a:rPr lang="en-CA" i="1" dirty="0" smtClean="0"/>
              <a:t/>
            </a:r>
            <a:br>
              <a:rPr lang="en-CA" i="1" dirty="0" smtClean="0"/>
            </a:br>
            <a:endParaRPr lang="en-CA" dirty="0" smtClean="0"/>
          </a:p>
        </p:txBody>
      </p:sp>
    </p:spTree>
    <p:extLst>
      <p:ext uri="{BB962C8B-B14F-4D97-AF65-F5344CB8AC3E}">
        <p14:creationId xmlns:p14="http://schemas.microsoft.com/office/powerpoint/2010/main" val="230616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>
          <a:xfrm>
            <a:off x="467544" y="1988840"/>
            <a:ext cx="8219256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CA" b="1" dirty="0" smtClean="0"/>
              <a:t>QUESTIONS?</a:t>
            </a:r>
            <a:br>
              <a:rPr lang="en-CA" b="1" dirty="0" smtClean="0"/>
            </a:br>
            <a:r>
              <a:rPr lang="en-CA" b="1" dirty="0" smtClean="0"/>
              <a:t/>
            </a:r>
            <a:br>
              <a:rPr lang="en-CA" b="1" dirty="0" smtClean="0"/>
            </a:br>
            <a:r>
              <a:rPr lang="en-CA" b="1" dirty="0" smtClean="0"/>
              <a:t>					THANK </a:t>
            </a:r>
            <a:r>
              <a:rPr lang="en-CA" b="1" dirty="0" smtClean="0"/>
              <a:t>YOU!</a:t>
            </a:r>
          </a:p>
        </p:txBody>
      </p:sp>
      <p:sp>
        <p:nvSpPr>
          <p:cNvPr id="25603" name="Content Placeholder 2"/>
          <p:cNvSpPr>
            <a:spLocks noGrp="1"/>
          </p:cNvSpPr>
          <p:nvPr>
            <p:ph sz="half" idx="1"/>
          </p:nvPr>
        </p:nvSpPr>
        <p:spPr>
          <a:xfrm>
            <a:off x="2771800" y="3573016"/>
            <a:ext cx="5353000" cy="3840163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en-CA" b="1" dirty="0" smtClean="0"/>
              <a:t>Paul Tilley</a:t>
            </a:r>
          </a:p>
          <a:p>
            <a:pPr eaLnBrk="1" hangingPunct="1">
              <a:buFont typeface="Arial" charset="0"/>
              <a:buNone/>
            </a:pPr>
            <a:r>
              <a:rPr lang="en-CA" b="1" i="1" dirty="0" smtClean="0"/>
              <a:t>College of the North Atlantic</a:t>
            </a:r>
          </a:p>
          <a:p>
            <a:pPr eaLnBrk="1" hangingPunct="1">
              <a:buFont typeface="Arial" charset="0"/>
              <a:buNone/>
            </a:pPr>
            <a:r>
              <a:rPr lang="en-CA" b="1" i="1" dirty="0" smtClean="0"/>
              <a:t>Clarenville Campus</a:t>
            </a:r>
          </a:p>
          <a:p>
            <a:pPr eaLnBrk="1" hangingPunct="1">
              <a:buFont typeface="Arial" charset="0"/>
              <a:buNone/>
            </a:pPr>
            <a:r>
              <a:rPr lang="en-CA" b="1" i="1" dirty="0" smtClean="0">
                <a:hlinkClick r:id="rId3"/>
              </a:rPr>
              <a:t>Paul.tilley@cna.nl.ca</a:t>
            </a:r>
            <a:endParaRPr lang="en-CA" b="1" i="1" dirty="0" smtClean="0"/>
          </a:p>
          <a:p>
            <a:pPr eaLnBrk="1" hangingPunct="1">
              <a:buFont typeface="Arial" charset="0"/>
              <a:buNone/>
            </a:pPr>
            <a:r>
              <a:rPr lang="en-CA" b="1" i="1" dirty="0" smtClean="0"/>
              <a:t>709.466.6948</a:t>
            </a:r>
          </a:p>
          <a:p>
            <a:pPr eaLnBrk="1" hangingPunct="1">
              <a:buFont typeface="Arial" charset="0"/>
              <a:buNone/>
            </a:pPr>
            <a:endParaRPr lang="en-CA" dirty="0" smtClean="0"/>
          </a:p>
        </p:txBody>
      </p:sp>
    </p:spTree>
    <p:extLst>
      <p:ext uri="{BB962C8B-B14F-4D97-AF65-F5344CB8AC3E}">
        <p14:creationId xmlns:p14="http://schemas.microsoft.com/office/powerpoint/2010/main" val="105771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>
          <a:xfrm>
            <a:off x="467544" y="1988840"/>
            <a:ext cx="8219256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CA" b="1" dirty="0" smtClean="0"/>
              <a:t>QUESTIONS?</a:t>
            </a:r>
            <a:br>
              <a:rPr lang="en-CA" b="1" dirty="0" smtClean="0"/>
            </a:br>
            <a:r>
              <a:rPr lang="en-CA" b="1" dirty="0" smtClean="0"/>
              <a:t/>
            </a:r>
            <a:br>
              <a:rPr lang="en-CA" b="1" dirty="0" smtClean="0"/>
            </a:br>
            <a:r>
              <a:rPr lang="en-CA" b="1" dirty="0" smtClean="0"/>
              <a:t>					THANK </a:t>
            </a:r>
            <a:r>
              <a:rPr lang="en-CA" b="1" dirty="0" smtClean="0"/>
              <a:t>YOU!</a:t>
            </a:r>
          </a:p>
        </p:txBody>
      </p:sp>
      <p:sp>
        <p:nvSpPr>
          <p:cNvPr id="25603" name="Content Placeholder 2"/>
          <p:cNvSpPr>
            <a:spLocks noGrp="1"/>
          </p:cNvSpPr>
          <p:nvPr>
            <p:ph sz="half" idx="1"/>
          </p:nvPr>
        </p:nvSpPr>
        <p:spPr>
          <a:xfrm>
            <a:off x="2771800" y="3573016"/>
            <a:ext cx="5353000" cy="3840163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en-CA" b="1" dirty="0" smtClean="0"/>
              <a:t>Paul Tilley</a:t>
            </a:r>
          </a:p>
          <a:p>
            <a:pPr eaLnBrk="1" hangingPunct="1">
              <a:buFont typeface="Arial" charset="0"/>
              <a:buNone/>
            </a:pPr>
            <a:r>
              <a:rPr lang="en-CA" b="1" i="1" dirty="0" smtClean="0"/>
              <a:t>College of the North Atlantic</a:t>
            </a:r>
          </a:p>
          <a:p>
            <a:pPr eaLnBrk="1" hangingPunct="1">
              <a:buFont typeface="Arial" charset="0"/>
              <a:buNone/>
            </a:pPr>
            <a:r>
              <a:rPr lang="en-CA" b="1" i="1" dirty="0" smtClean="0"/>
              <a:t>Clarenville Campus</a:t>
            </a:r>
          </a:p>
          <a:p>
            <a:pPr eaLnBrk="1" hangingPunct="1">
              <a:buFont typeface="Arial" charset="0"/>
              <a:buNone/>
            </a:pPr>
            <a:r>
              <a:rPr lang="en-CA" b="1" i="1" dirty="0" smtClean="0">
                <a:hlinkClick r:id="rId3"/>
              </a:rPr>
              <a:t>Paul.tilley@cna.nl.ca</a:t>
            </a:r>
            <a:endParaRPr lang="en-CA" b="1" i="1" dirty="0" smtClean="0"/>
          </a:p>
          <a:p>
            <a:pPr eaLnBrk="1" hangingPunct="1">
              <a:buFont typeface="Arial" charset="0"/>
              <a:buNone/>
            </a:pPr>
            <a:r>
              <a:rPr lang="en-CA" b="1" i="1" dirty="0" smtClean="0"/>
              <a:t>709.466.6948</a:t>
            </a:r>
          </a:p>
          <a:p>
            <a:pPr eaLnBrk="1" hangingPunct="1">
              <a:buFont typeface="Arial" charset="0"/>
              <a:buNone/>
            </a:pPr>
            <a:endParaRPr lang="en-CA" dirty="0" smtClean="0"/>
          </a:p>
        </p:txBody>
      </p:sp>
    </p:spTree>
    <p:extLst>
      <p:ext uri="{BB962C8B-B14F-4D97-AF65-F5344CB8AC3E}">
        <p14:creationId xmlns:p14="http://schemas.microsoft.com/office/powerpoint/2010/main" val="3788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 eaLnBrk="1" hangingPunct="1"/>
            <a:r>
              <a:rPr lang="en-GB" sz="4400" b="1" i="1" dirty="0" smtClean="0"/>
              <a:t>Influences on Marketing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>
          <a:xfrm>
            <a:off x="1043608" y="2132856"/>
            <a:ext cx="7696200" cy="4525963"/>
          </a:xfrm>
        </p:spPr>
        <p:txBody>
          <a:bodyPr/>
          <a:lstStyle/>
          <a:p>
            <a:pPr eaLnBrk="1" hangingPunct="1"/>
            <a:r>
              <a:rPr lang="en-GB" sz="2800" i="1" dirty="0" smtClean="0"/>
              <a:t>Certain aspects of marketing are controllable: Product, Price, Place &amp; Promotion.</a:t>
            </a:r>
          </a:p>
          <a:p>
            <a:pPr eaLnBrk="1" hangingPunct="1"/>
            <a:r>
              <a:rPr lang="en-GB" sz="2800" i="1" dirty="0" smtClean="0"/>
              <a:t>Other aspects of the environment in which marketing occurs must be dealt with, but cannot be changed: Social Forces, Economic Forces, Technological Forces, Competitive Forces and Regulatory Forces.</a:t>
            </a:r>
          </a:p>
        </p:txBody>
      </p:sp>
    </p:spTree>
    <p:extLst>
      <p:ext uri="{BB962C8B-B14F-4D97-AF65-F5344CB8AC3E}">
        <p14:creationId xmlns:p14="http://schemas.microsoft.com/office/powerpoint/2010/main" val="2570730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1052736"/>
            <a:ext cx="7467600" cy="1143000"/>
          </a:xfrm>
        </p:spPr>
        <p:txBody>
          <a:bodyPr rtlCol="0">
            <a:normAutofit fontScale="90000"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GB" b="1" i="1" dirty="0" smtClean="0"/>
              <a:t/>
            </a:r>
            <a:br>
              <a:rPr lang="en-GB" b="1" i="1" dirty="0" smtClean="0"/>
            </a:br>
            <a:r>
              <a:rPr lang="en-GB" b="1" i="1" dirty="0" smtClean="0"/>
              <a:t>For </a:t>
            </a:r>
            <a:r>
              <a:rPr lang="en-GB" b="1" i="1" dirty="0"/>
              <a:t>Marketing to Occur there needs to be: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1043608" y="2349766"/>
            <a:ext cx="7696200" cy="4525963"/>
          </a:xfrm>
        </p:spPr>
        <p:txBody>
          <a:bodyPr/>
          <a:lstStyle/>
          <a:p>
            <a:pPr eaLnBrk="1" hangingPunct="1"/>
            <a:r>
              <a:rPr lang="en-GB" sz="2800" i="1" dirty="0" smtClean="0"/>
              <a:t>Two or more parties (a Buyer &amp; a Seller) that have needs that each other can fulfil.</a:t>
            </a:r>
          </a:p>
          <a:p>
            <a:pPr eaLnBrk="1" hangingPunct="1"/>
            <a:r>
              <a:rPr lang="en-GB" sz="2800" i="1" dirty="0" smtClean="0"/>
              <a:t>A Desire, and an Ability to satisfy these needs. (A Market)</a:t>
            </a:r>
          </a:p>
          <a:p>
            <a:pPr eaLnBrk="1" hangingPunct="1"/>
            <a:r>
              <a:rPr lang="en-GB" sz="2800" i="1" dirty="0" smtClean="0"/>
              <a:t>A way to Communicate this desire to the other party.</a:t>
            </a:r>
          </a:p>
          <a:p>
            <a:pPr eaLnBrk="1" hangingPunct="1"/>
            <a:r>
              <a:rPr lang="en-GB" sz="2800" i="1" dirty="0" smtClean="0"/>
              <a:t>Something of value to Exchange.</a:t>
            </a:r>
          </a:p>
        </p:txBody>
      </p:sp>
    </p:spTree>
    <p:extLst>
      <p:ext uri="{BB962C8B-B14F-4D97-AF65-F5344CB8AC3E}">
        <p14:creationId xmlns:p14="http://schemas.microsoft.com/office/powerpoint/2010/main" val="4275161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 eaLnBrk="1" hangingPunct="1"/>
            <a:r>
              <a:rPr lang="en-GB" sz="4400" b="1" i="1" dirty="0" smtClean="0"/>
              <a:t>Finding a need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827584" y="2276872"/>
            <a:ext cx="7696200" cy="4525963"/>
          </a:xfrm>
        </p:spPr>
        <p:txBody>
          <a:bodyPr/>
          <a:lstStyle/>
          <a:p>
            <a:pPr eaLnBrk="1" hangingPunct="1"/>
            <a:r>
              <a:rPr lang="en-GB" sz="2800" i="1" dirty="0" smtClean="0"/>
              <a:t>Sometimes satisfying a need proves to be a difficult task.</a:t>
            </a:r>
          </a:p>
          <a:p>
            <a:pPr eaLnBrk="1" hangingPunct="1"/>
            <a:r>
              <a:rPr lang="en-GB" sz="2800" i="1" dirty="0" smtClean="0"/>
              <a:t>To narrow in on the needs of a diverse group of potential customers, companies often group people by their needs. These groups are known as Target Markets.</a:t>
            </a:r>
          </a:p>
          <a:p>
            <a:pPr eaLnBrk="1" hangingPunct="1"/>
            <a:r>
              <a:rPr lang="en-GB" sz="2800" i="1" dirty="0" smtClean="0"/>
              <a:t>Target Markets will respond similarly to a given set of marketing actions.</a:t>
            </a:r>
          </a:p>
        </p:txBody>
      </p:sp>
    </p:spTree>
    <p:extLst>
      <p:ext uri="{BB962C8B-B14F-4D97-AF65-F5344CB8AC3E}">
        <p14:creationId xmlns:p14="http://schemas.microsoft.com/office/powerpoint/2010/main" val="2117517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GB" sz="4400" b="1" i="1" dirty="0"/>
              <a:t>The Marketing Mix</a:t>
            </a:r>
            <a:br>
              <a:rPr lang="en-GB" sz="4400" b="1" i="1" dirty="0"/>
            </a:br>
            <a:r>
              <a:rPr lang="en-GB" sz="4400" b="1" i="1" dirty="0"/>
              <a:t>“The 4 P’s”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idx="1"/>
          </p:nvPr>
        </p:nvSpPr>
        <p:spPr>
          <a:xfrm>
            <a:off x="899592" y="1988840"/>
            <a:ext cx="8077200" cy="4419600"/>
          </a:xfrm>
        </p:spPr>
        <p:txBody>
          <a:bodyPr/>
          <a:lstStyle/>
          <a:p>
            <a:pPr eaLnBrk="1" hangingPunct="1"/>
            <a:r>
              <a:rPr lang="en-GB" sz="2800" i="1" dirty="0" smtClean="0"/>
              <a:t>These are the controllable factors that a company/organization can adjust in order to satisfy customer needs.</a:t>
            </a:r>
          </a:p>
          <a:p>
            <a:pPr eaLnBrk="1" hangingPunct="1"/>
            <a:r>
              <a:rPr lang="en-GB" sz="2800" i="1" dirty="0" smtClean="0"/>
              <a:t>They include:</a:t>
            </a:r>
          </a:p>
          <a:p>
            <a:pPr lvl="1" eaLnBrk="1" hangingPunct="1"/>
            <a:r>
              <a:rPr lang="en-GB" sz="2400" b="1" i="1" dirty="0" smtClean="0"/>
              <a:t>The Product ( The Good, Service or Idea sold)</a:t>
            </a:r>
          </a:p>
          <a:p>
            <a:pPr lvl="1" eaLnBrk="1" hangingPunct="1"/>
            <a:r>
              <a:rPr lang="en-GB" sz="2400" b="1" i="1" dirty="0" smtClean="0"/>
              <a:t>The Promotion ( How the product is communicated to the potential buyer)</a:t>
            </a:r>
          </a:p>
          <a:p>
            <a:pPr lvl="1" eaLnBrk="1" hangingPunct="1"/>
            <a:r>
              <a:rPr lang="en-GB" sz="2400" b="1" i="1" dirty="0" smtClean="0"/>
              <a:t>The Price (The rate of exchange)</a:t>
            </a:r>
          </a:p>
          <a:p>
            <a:pPr lvl="1" eaLnBrk="1" hangingPunct="1"/>
            <a:r>
              <a:rPr lang="en-GB" sz="2400" b="1" i="1" dirty="0" smtClean="0"/>
              <a:t>The Place ( How/where the product is delivered to the  customer)</a:t>
            </a:r>
          </a:p>
        </p:txBody>
      </p:sp>
    </p:spTree>
    <p:extLst>
      <p:ext uri="{BB962C8B-B14F-4D97-AF65-F5344CB8AC3E}">
        <p14:creationId xmlns:p14="http://schemas.microsoft.com/office/powerpoint/2010/main" val="719458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755576" y="2276872"/>
            <a:ext cx="7772400" cy="504056"/>
          </a:xfrm>
        </p:spPr>
        <p:txBody>
          <a:bodyPr rtlCol="0">
            <a:normAutofit fontScale="90000"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GB" b="1" i="1" dirty="0" smtClean="0"/>
              <a:t>Making the Marketing Mix work for you</a:t>
            </a:r>
            <a:r>
              <a:rPr lang="en-GB" b="1" i="1" dirty="0"/>
              <a:t/>
            </a:r>
            <a:br>
              <a:rPr lang="en-GB" b="1" i="1" dirty="0"/>
            </a:br>
            <a:endParaRPr lang="en-GB" b="1" i="1" dirty="0"/>
          </a:p>
        </p:txBody>
      </p:sp>
      <p:sp>
        <p:nvSpPr>
          <p:cNvPr id="13315" name="Rectangle 3"/>
          <p:cNvSpPr>
            <a:spLocks noGrp="1" noChangeArrowheads="1"/>
          </p:cNvSpPr>
          <p:nvPr>
            <p:ph idx="1"/>
          </p:nvPr>
        </p:nvSpPr>
        <p:spPr>
          <a:xfrm>
            <a:off x="899592" y="2204864"/>
            <a:ext cx="7906072" cy="4419600"/>
          </a:xfrm>
        </p:spPr>
        <p:txBody>
          <a:bodyPr>
            <a:normAutofit fontScale="85000" lnSpcReduction="20000"/>
          </a:bodyPr>
          <a:lstStyle/>
          <a:p>
            <a:pPr marL="0" indent="0" eaLnBrk="1" hangingPunct="1">
              <a:buNone/>
            </a:pPr>
            <a:r>
              <a:rPr lang="en-GB" sz="2800" i="1" dirty="0" smtClean="0"/>
              <a:t>So, if you have the right Product, selling for the right Price, in the right Place, and if the potential customer knows about it (Promotion) your product should sell right??????</a:t>
            </a:r>
          </a:p>
          <a:p>
            <a:pPr marL="868680" lvl="3" indent="0">
              <a:buNone/>
            </a:pPr>
            <a:r>
              <a:rPr lang="en-GB" i="1" dirty="0" smtClean="0"/>
              <a:t>							</a:t>
            </a:r>
            <a:r>
              <a:rPr lang="en-GB" sz="2800" b="1" i="1" dirty="0" smtClean="0"/>
              <a:t>Maybe….</a:t>
            </a:r>
          </a:p>
          <a:p>
            <a:pPr marL="0" indent="0" eaLnBrk="1" hangingPunct="1">
              <a:buNone/>
            </a:pPr>
            <a:r>
              <a:rPr lang="en-GB" sz="2800" b="1" i="1" dirty="0" smtClean="0"/>
              <a:t>BETTER THE DEVIL YOU KNOW…</a:t>
            </a:r>
          </a:p>
          <a:p>
            <a:pPr marL="320040" lvl="1" indent="0">
              <a:buNone/>
            </a:pPr>
            <a:r>
              <a:rPr lang="en-GB" i="1" dirty="0" smtClean="0"/>
              <a:t>Business needs to work hard at improving the chances of a sale, especially in a cluttered selling environment – you need to stay TOP OF MIND in the customer’s need solving process by offering them what they need, when they need it. </a:t>
            </a:r>
          </a:p>
          <a:p>
            <a:pPr marL="320040" lvl="1" indent="0">
              <a:buNone/>
            </a:pPr>
            <a:endParaRPr lang="en-GB" i="1" dirty="0" smtClean="0"/>
          </a:p>
          <a:p>
            <a:pPr marL="320040" lvl="1" indent="0">
              <a:buNone/>
            </a:pPr>
            <a:r>
              <a:rPr lang="en-GB" i="1" dirty="0" smtClean="0"/>
              <a:t>One way to do that is to know your customer better…to create a relationship</a:t>
            </a:r>
          </a:p>
          <a:p>
            <a:pPr marL="320040" lvl="1" indent="0">
              <a:buNone/>
            </a:pPr>
            <a:endParaRPr lang="en-GB" b="1" i="1" dirty="0" smtClean="0"/>
          </a:p>
          <a:p>
            <a:pPr marL="320040" lvl="1" indent="0">
              <a:buNone/>
            </a:pPr>
            <a:r>
              <a:rPr lang="en-GB" sz="3300" b="1" i="1" dirty="0" smtClean="0"/>
              <a:t>Social Media is a relationship building tool. </a:t>
            </a:r>
            <a:endParaRPr lang="en-GB" sz="2800" b="1" i="1" dirty="0" smtClean="0"/>
          </a:p>
        </p:txBody>
      </p:sp>
    </p:spTree>
    <p:extLst>
      <p:ext uri="{BB962C8B-B14F-4D97-AF65-F5344CB8AC3E}">
        <p14:creationId xmlns:p14="http://schemas.microsoft.com/office/powerpoint/2010/main" val="3320360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345</TotalTime>
  <Words>1410</Words>
  <Application>Microsoft Office PowerPoint</Application>
  <PresentationFormat>On-screen Show (4:3)</PresentationFormat>
  <Paragraphs>217</Paragraphs>
  <Slides>45</Slides>
  <Notes>9</Notes>
  <HiddenSlides>0</HiddenSlides>
  <MMClips>4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46" baseType="lpstr">
      <vt:lpstr>Flow</vt:lpstr>
      <vt:lpstr>PowerPoint Presentation</vt:lpstr>
      <vt:lpstr>About Me…</vt:lpstr>
      <vt:lpstr>Marketing Your Business – Applying Social Media to Create Relationships  </vt:lpstr>
      <vt:lpstr>Definition of Marketing</vt:lpstr>
      <vt:lpstr>Influences on Marketing</vt:lpstr>
      <vt:lpstr> For Marketing to Occur there needs to be:</vt:lpstr>
      <vt:lpstr>Finding a need</vt:lpstr>
      <vt:lpstr>The Marketing Mix “The 4 P’s”</vt:lpstr>
      <vt:lpstr>Making the Marketing Mix work for you </vt:lpstr>
      <vt:lpstr>Establishing “what we do”…</vt:lpstr>
      <vt:lpstr>Establishing “what we do best”…</vt:lpstr>
      <vt:lpstr>Communicating with the Customer</vt:lpstr>
      <vt:lpstr>Notable Quote:</vt:lpstr>
      <vt:lpstr>Social Media in Plain English</vt:lpstr>
      <vt:lpstr>Social Media Strategy Guide</vt:lpstr>
      <vt:lpstr>So…</vt:lpstr>
      <vt:lpstr>PowerPoint Presentation</vt:lpstr>
      <vt:lpstr> Facebook Marketing</vt:lpstr>
      <vt:lpstr>PowerPoint Presentation</vt:lpstr>
      <vt:lpstr>Facebook Marketing</vt:lpstr>
      <vt:lpstr>Facebook Marketing</vt:lpstr>
      <vt:lpstr>Examples</vt:lpstr>
      <vt:lpstr>PowerPoint Presentation</vt:lpstr>
      <vt:lpstr>You Tube</vt:lpstr>
      <vt:lpstr>You Tube  Sponsored Video</vt:lpstr>
      <vt:lpstr>You Tube  </vt:lpstr>
      <vt:lpstr>Example</vt:lpstr>
      <vt:lpstr>PowerPoint Presentation</vt:lpstr>
      <vt:lpstr>Blogs and Twitter</vt:lpstr>
      <vt:lpstr>Blogs and Twitter</vt:lpstr>
      <vt:lpstr>Blogs</vt:lpstr>
      <vt:lpstr>Twitter</vt:lpstr>
      <vt:lpstr>PowerPoint Presentation</vt:lpstr>
      <vt:lpstr>Example</vt:lpstr>
      <vt:lpstr>PowerPoint Presentation</vt:lpstr>
      <vt:lpstr> Google Adwords</vt:lpstr>
      <vt:lpstr>Google Adwords</vt:lpstr>
      <vt:lpstr>PowerPoint Presentation</vt:lpstr>
      <vt:lpstr>Groupon</vt:lpstr>
      <vt:lpstr>How Groupon Works</vt:lpstr>
      <vt:lpstr>PowerPoint Presentation</vt:lpstr>
      <vt:lpstr>IN SUMMARY</vt:lpstr>
      <vt:lpstr>Here’s where we’ve answered today...</vt:lpstr>
      <vt:lpstr>QUESTIONS?       THANK YOU!</vt:lpstr>
      <vt:lpstr>QUESTIONS?       THANK YOU!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Marketing Your Business – Applying Social Media to Create Relationships</dc:title>
  <dc:creator>Tilley, Paul (C'ville)</dc:creator>
  <cp:lastModifiedBy>Tilley, Paul (C'ville)</cp:lastModifiedBy>
  <cp:revision>28</cp:revision>
  <dcterms:created xsi:type="dcterms:W3CDTF">2011-09-28T12:56:55Z</dcterms:created>
  <dcterms:modified xsi:type="dcterms:W3CDTF">2011-09-28T18:42:48Z</dcterms:modified>
</cp:coreProperties>
</file>